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61" r:id="rId3"/>
    <p:sldId id="298" r:id="rId4"/>
    <p:sldId id="284" r:id="rId5"/>
    <p:sldId id="285" r:id="rId6"/>
    <p:sldId id="281" r:id="rId7"/>
    <p:sldId id="282" r:id="rId8"/>
    <p:sldId id="286" r:id="rId9"/>
    <p:sldId id="287" r:id="rId10"/>
    <p:sldId id="283" r:id="rId11"/>
    <p:sldId id="288" r:id="rId12"/>
    <p:sldId id="289" r:id="rId13"/>
    <p:sldId id="290" r:id="rId14"/>
    <p:sldId id="293" r:id="rId15"/>
    <p:sldId id="292" r:id="rId16"/>
    <p:sldId id="297" r:id="rId17"/>
    <p:sldId id="294" r:id="rId18"/>
    <p:sldId id="295" r:id="rId19"/>
    <p:sldId id="291" r:id="rId20"/>
    <p:sldId id="296" r:id="rId21"/>
    <p:sldId id="266"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6337A-FC19-4A65-93A6-8A82D65D1BB7}" type="datetimeFigureOut">
              <a:rPr lang="de-DE" smtClean="0"/>
              <a:t>27.05.2025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6DD0C-77EA-4BEC-A969-08DF15B8BB80}" type="slidenum">
              <a:rPr lang="de-DE" smtClean="0"/>
              <a:t>‹Nr.›</a:t>
            </a:fld>
            <a:endParaRPr lang="de-DE"/>
          </a:p>
        </p:txBody>
      </p:sp>
    </p:spTree>
    <p:extLst>
      <p:ext uri="{BB962C8B-B14F-4D97-AF65-F5344CB8AC3E}">
        <p14:creationId xmlns:p14="http://schemas.microsoft.com/office/powerpoint/2010/main" val="334857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winkliges Dreieck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5" name="Gruppieren 1"/>
          <p:cNvGrpSpPr>
            <a:grpSpLocks/>
          </p:cNvGrpSpPr>
          <p:nvPr/>
        </p:nvGrpSpPr>
        <p:grpSpPr bwMode="auto">
          <a:xfrm>
            <a:off x="-3175" y="4953000"/>
            <a:ext cx="9147175" cy="1911350"/>
            <a:chOff x="-3765" y="4832896"/>
            <a:chExt cx="9147765" cy="2032192"/>
          </a:xfrm>
        </p:grpSpPr>
        <p:sp>
          <p:nvSpPr>
            <p:cNvPr id="6" name="Freihand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Arial" panose="020B0604020202020204" pitchFamily="34" charset="0"/>
              </a:endParaRPr>
            </a:p>
          </p:txBody>
        </p:sp>
        <p:sp>
          <p:nvSpPr>
            <p:cNvPr id="7" name="Freihand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Arial" panose="020B0604020202020204" pitchFamily="34" charset="0"/>
              </a:endParaRPr>
            </a:p>
          </p:txBody>
        </p:sp>
        <p:sp>
          <p:nvSpPr>
            <p:cNvPr id="8"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0"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de-DE"/>
              <a:t>Titelmasterformat durch Klicken bearbeiten</a:t>
            </a:r>
            <a:endParaRPr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a:t>Formatvorlage des Untertitelmasters durch Klicken bearbeiten</a:t>
            </a:r>
            <a:endParaRPr lang="en-US"/>
          </a:p>
        </p:txBody>
      </p:sp>
      <p:sp>
        <p:nvSpPr>
          <p:cNvPr id="11" name="Datumsplatzhalter 29"/>
          <p:cNvSpPr>
            <a:spLocks noGrp="1"/>
          </p:cNvSpPr>
          <p:nvPr>
            <p:ph type="dt" sz="half" idx="10"/>
          </p:nvPr>
        </p:nvSpPr>
        <p:spPr/>
        <p:txBody>
          <a:bodyPr/>
          <a:lstStyle>
            <a:lvl1pPr fontAlgn="auto">
              <a:spcBef>
                <a:spcPts val="0"/>
              </a:spcBef>
              <a:spcAft>
                <a:spcPts val="0"/>
              </a:spcAft>
              <a:defRPr>
                <a:solidFill>
                  <a:srgbClr val="FFFFFF"/>
                </a:solidFill>
                <a:latin typeface="+mn-lt"/>
              </a:defRPr>
            </a:lvl1pPr>
            <a:extLst/>
          </a:lstStyle>
          <a:p>
            <a:pPr>
              <a:defRPr/>
            </a:pPr>
            <a:endParaRPr lang="de-DE"/>
          </a:p>
        </p:txBody>
      </p:sp>
      <p:sp>
        <p:nvSpPr>
          <p:cNvPr id="12" name="Fußzeilenplatzhalter 18"/>
          <p:cNvSpPr>
            <a:spLocks noGrp="1"/>
          </p:cNvSpPr>
          <p:nvPr>
            <p:ph type="ftr" sz="quarter" idx="11"/>
          </p:nvPr>
        </p:nvSpPr>
        <p:spPr/>
        <p:txBody>
          <a:bodyPr/>
          <a:lstStyle>
            <a:lvl1pPr fontAlgn="auto">
              <a:spcBef>
                <a:spcPts val="0"/>
              </a:spcBef>
              <a:spcAft>
                <a:spcPts val="0"/>
              </a:spcAft>
              <a:defRPr>
                <a:solidFill>
                  <a:srgbClr val="2DA2BF">
                    <a:tint val="20000"/>
                  </a:srgbClr>
                </a:solidFill>
                <a:latin typeface="+mn-lt"/>
              </a:defRPr>
            </a:lvl1pPr>
            <a:extLst/>
          </a:lstStyle>
          <a:p>
            <a:pPr>
              <a:defRPr/>
            </a:pPr>
            <a:endParaRPr lang="de-DE"/>
          </a:p>
        </p:txBody>
      </p:sp>
      <p:sp>
        <p:nvSpPr>
          <p:cNvPr id="13" name="Foliennummernplatzhalter 26"/>
          <p:cNvSpPr>
            <a:spLocks noGrp="1"/>
          </p:cNvSpPr>
          <p:nvPr>
            <p:ph type="sldNum" sz="quarter" idx="12"/>
          </p:nvPr>
        </p:nvSpPr>
        <p:spPr/>
        <p:txBody>
          <a:bodyPr/>
          <a:lstStyle>
            <a:lvl1pPr>
              <a:defRPr>
                <a:solidFill>
                  <a:srgbClr val="FFFFFF"/>
                </a:solidFill>
                <a:latin typeface="Lucida Sans Unicode" panose="020B0602030504020204" pitchFamily="34" charset="0"/>
              </a:defRPr>
            </a:lvl1pPr>
          </a:lstStyle>
          <a:p>
            <a:fld id="{E8BF59E7-BA45-48DA-8D55-BFC9F1419E5A}" type="slidenum">
              <a:rPr lang="de-DE" altLang="de-DE"/>
              <a:pPr/>
              <a:t>‹Nr.›</a:t>
            </a:fld>
            <a:endParaRPr lang="de-DE" altLang="de-DE"/>
          </a:p>
        </p:txBody>
      </p:sp>
    </p:spTree>
    <p:extLst>
      <p:ext uri="{BB962C8B-B14F-4D97-AF65-F5344CB8AC3E}">
        <p14:creationId xmlns:p14="http://schemas.microsoft.com/office/powerpoint/2010/main" val="109174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1481329"/>
            <a:ext cx="8229600" cy="4386071"/>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6" name="Foliennummernplatzhalter 5"/>
          <p:cNvSpPr>
            <a:spLocks noGrp="1"/>
          </p:cNvSpPr>
          <p:nvPr>
            <p:ph type="sldNum" sz="quarter" idx="12"/>
          </p:nvPr>
        </p:nvSpPr>
        <p:spPr/>
        <p:txBody>
          <a:bodyPr/>
          <a:lstStyle>
            <a:lvl1pPr>
              <a:defRPr>
                <a:latin typeface="Lucida Sans Unicode" panose="020B0602030504020204" pitchFamily="34" charset="0"/>
              </a:defRPr>
            </a:lvl1pPr>
          </a:lstStyle>
          <a:p>
            <a:fld id="{2275CD5B-3870-40EF-ACB1-88267FD910B1}" type="slidenum">
              <a:rPr lang="de-DE" altLang="de-DE"/>
              <a:pPr/>
              <a:t>‹Nr.›</a:t>
            </a:fld>
            <a:endParaRPr lang="de-DE" altLang="de-DE"/>
          </a:p>
        </p:txBody>
      </p:sp>
    </p:spTree>
    <p:extLst>
      <p:ext uri="{BB962C8B-B14F-4D97-AF65-F5344CB8AC3E}">
        <p14:creationId xmlns:p14="http://schemas.microsoft.com/office/powerpoint/2010/main" val="276519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41"/>
            <a:ext cx="6324600" cy="559276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6" name="Foliennummernplatzhalter 5"/>
          <p:cNvSpPr>
            <a:spLocks noGrp="1"/>
          </p:cNvSpPr>
          <p:nvPr>
            <p:ph type="sldNum" sz="quarter" idx="12"/>
          </p:nvPr>
        </p:nvSpPr>
        <p:spPr/>
        <p:txBody>
          <a:bodyPr/>
          <a:lstStyle>
            <a:lvl1pPr>
              <a:defRPr>
                <a:latin typeface="Lucida Sans Unicode" panose="020B0602030504020204" pitchFamily="34" charset="0"/>
              </a:defRPr>
            </a:lvl1pPr>
          </a:lstStyle>
          <a:p>
            <a:fld id="{A48FBE76-0C9C-4107-B518-CF6833082578}" type="slidenum">
              <a:rPr lang="de-DE" altLang="de-DE"/>
              <a:pPr/>
              <a:t>‹Nr.›</a:t>
            </a:fld>
            <a:endParaRPr lang="de-DE" altLang="de-DE"/>
          </a:p>
        </p:txBody>
      </p:sp>
    </p:spTree>
    <p:extLst>
      <p:ext uri="{BB962C8B-B14F-4D97-AF65-F5344CB8AC3E}">
        <p14:creationId xmlns:p14="http://schemas.microsoft.com/office/powerpoint/2010/main" val="90070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Titel 6"/>
          <p:cNvSpPr>
            <a:spLocks noGrp="1"/>
          </p:cNvSpPr>
          <p:nvPr>
            <p:ph type="title"/>
          </p:nvPr>
        </p:nvSpPr>
        <p:spPr/>
        <p:txBody>
          <a:bodyPr rtlCol="0"/>
          <a:lstStyle/>
          <a:p>
            <a:r>
              <a:rPr lang="de-DE"/>
              <a:t>Titelmasterformat durch Klicken bearbeiten</a:t>
            </a:r>
            <a:endParaRPr lang="en-US"/>
          </a:p>
        </p:txBody>
      </p:sp>
      <p:sp>
        <p:nvSpPr>
          <p:cNvPr id="4" name="Datumsplatzhalter 3"/>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5" name="Fußzeilenplatzhalter 4"/>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6" name="Foliennummernplatzhalter 5"/>
          <p:cNvSpPr>
            <a:spLocks noGrp="1"/>
          </p:cNvSpPr>
          <p:nvPr>
            <p:ph type="sldNum" sz="quarter" idx="12"/>
          </p:nvPr>
        </p:nvSpPr>
        <p:spPr/>
        <p:txBody>
          <a:bodyPr/>
          <a:lstStyle>
            <a:lvl1pPr>
              <a:defRPr>
                <a:latin typeface="Lucida Sans Unicode" panose="020B0602030504020204" pitchFamily="34" charset="0"/>
              </a:defRPr>
            </a:lvl1pPr>
          </a:lstStyle>
          <a:p>
            <a:fld id="{16F6D5FC-B460-4490-AFA4-38E98D7D18D8}" type="slidenum">
              <a:rPr lang="de-DE" altLang="de-DE"/>
              <a:pPr/>
              <a:t>‹Nr.›</a:t>
            </a:fld>
            <a:endParaRPr lang="de-DE" altLang="de-DE"/>
          </a:p>
        </p:txBody>
      </p:sp>
    </p:spTree>
    <p:extLst>
      <p:ext uri="{BB962C8B-B14F-4D97-AF65-F5344CB8AC3E}">
        <p14:creationId xmlns:p14="http://schemas.microsoft.com/office/powerpoint/2010/main" val="28641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Eingekerbter Richtungspfeil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5" name="Eingekerbter Richtungspfeil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2" name="Titel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de-DE"/>
              <a:t>Titelmasterformat durch Klicken bearbeiten</a:t>
            </a:r>
            <a:endParaRPr lang="en-US"/>
          </a:p>
        </p:txBody>
      </p:sp>
      <p:sp>
        <p:nvSpPr>
          <p:cNvPr id="3" name="Textplatzhalt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a:t>Textmasterformat bearbeiten</a:t>
            </a:r>
          </a:p>
        </p:txBody>
      </p:sp>
      <p:sp>
        <p:nvSpPr>
          <p:cNvPr id="6" name="Datumsplatzhalter 3"/>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7" name="Fußzeilenplatzhalter 4"/>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8" name="Foliennummernplatzhalter 5"/>
          <p:cNvSpPr>
            <a:spLocks noGrp="1"/>
          </p:cNvSpPr>
          <p:nvPr>
            <p:ph type="sldNum" sz="quarter" idx="12"/>
          </p:nvPr>
        </p:nvSpPr>
        <p:spPr/>
        <p:txBody>
          <a:bodyPr/>
          <a:lstStyle>
            <a:lvl1pPr>
              <a:defRPr>
                <a:latin typeface="Lucida Sans Unicode" panose="020B0602030504020204" pitchFamily="34" charset="0"/>
              </a:defRPr>
            </a:lvl1pPr>
          </a:lstStyle>
          <a:p>
            <a:fld id="{A1A1B8EB-8B57-4C49-A66B-F267DF4B9FB6}" type="slidenum">
              <a:rPr lang="de-DE" altLang="de-DE"/>
              <a:pPr/>
              <a:t>‹Nr.›</a:t>
            </a:fld>
            <a:endParaRPr lang="de-DE" altLang="de-DE"/>
          </a:p>
        </p:txBody>
      </p:sp>
    </p:spTree>
    <p:extLst>
      <p:ext uri="{BB962C8B-B14F-4D97-AF65-F5344CB8AC3E}">
        <p14:creationId xmlns:p14="http://schemas.microsoft.com/office/powerpoint/2010/main" val="179229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Titel 7"/>
          <p:cNvSpPr>
            <a:spLocks noGrp="1"/>
          </p:cNvSpPr>
          <p:nvPr>
            <p:ph type="title"/>
          </p:nvPr>
        </p:nvSpPr>
        <p:spPr/>
        <p:txBody>
          <a:bodyPr rtlCol="0"/>
          <a:lstStyle/>
          <a:p>
            <a:r>
              <a:rPr lang="de-DE"/>
              <a:t>Titelmasterformat durch Klicken bearbeiten</a:t>
            </a:r>
            <a:endParaRPr lang="en-US"/>
          </a:p>
        </p:txBody>
      </p:sp>
      <p:sp>
        <p:nvSpPr>
          <p:cNvPr id="5" name="Datumsplatzhalter 4"/>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7" name="Foliennummernplatzhalter 6"/>
          <p:cNvSpPr>
            <a:spLocks noGrp="1"/>
          </p:cNvSpPr>
          <p:nvPr>
            <p:ph type="sldNum" sz="quarter" idx="12"/>
          </p:nvPr>
        </p:nvSpPr>
        <p:spPr/>
        <p:txBody>
          <a:bodyPr/>
          <a:lstStyle>
            <a:lvl1pPr>
              <a:defRPr>
                <a:latin typeface="Lucida Sans Unicode" panose="020B0602030504020204" pitchFamily="34" charset="0"/>
              </a:defRPr>
            </a:lvl1pPr>
          </a:lstStyle>
          <a:p>
            <a:fld id="{4B06B37A-C5B4-4D1D-861F-A41E0818F738}" type="slidenum">
              <a:rPr lang="de-DE" altLang="de-DE"/>
              <a:pPr/>
              <a:t>‹Nr.›</a:t>
            </a:fld>
            <a:endParaRPr lang="de-DE" altLang="de-DE"/>
          </a:p>
        </p:txBody>
      </p:sp>
    </p:spTree>
    <p:extLst>
      <p:ext uri="{BB962C8B-B14F-4D97-AF65-F5344CB8AC3E}">
        <p14:creationId xmlns:p14="http://schemas.microsoft.com/office/powerpoint/2010/main" val="41821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lstStyle>
            <a:lvl1pPr>
              <a:defRPr/>
            </a:lvl1pPr>
            <a:extLst/>
          </a:lstStyle>
          <a:p>
            <a:r>
              <a:rPr lang="de-DE"/>
              <a:t>Titelmasterformat durch Klicken bearbeiten</a:t>
            </a:r>
            <a:endParaRPr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8" name="Fußzeilenplatzhalter 7"/>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9" name="Foliennummernplatzhalter 8"/>
          <p:cNvSpPr>
            <a:spLocks noGrp="1"/>
          </p:cNvSpPr>
          <p:nvPr>
            <p:ph type="sldNum" sz="quarter" idx="12"/>
          </p:nvPr>
        </p:nvSpPr>
        <p:spPr/>
        <p:txBody>
          <a:bodyPr/>
          <a:lstStyle>
            <a:lvl1pPr>
              <a:defRPr>
                <a:latin typeface="Lucida Sans Unicode" panose="020B0602030504020204" pitchFamily="34" charset="0"/>
              </a:defRPr>
            </a:lvl1pPr>
          </a:lstStyle>
          <a:p>
            <a:fld id="{F7B0137C-6622-47F9-A2D8-003B58C455AD}" type="slidenum">
              <a:rPr lang="de-DE" altLang="de-DE"/>
              <a:pPr/>
              <a:t>‹Nr.›</a:t>
            </a:fld>
            <a:endParaRPr lang="de-DE" altLang="de-DE"/>
          </a:p>
        </p:txBody>
      </p:sp>
    </p:spTree>
    <p:extLst>
      <p:ext uri="{BB962C8B-B14F-4D97-AF65-F5344CB8AC3E}">
        <p14:creationId xmlns:p14="http://schemas.microsoft.com/office/powerpoint/2010/main" val="261526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p>
            <a:r>
              <a:rPr lang="de-DE"/>
              <a:t>Titelmasterformat durch Klicken bearbeiten</a:t>
            </a:r>
            <a:endParaRPr lang="en-US"/>
          </a:p>
        </p:txBody>
      </p:sp>
      <p:sp>
        <p:nvSpPr>
          <p:cNvPr id="3" name="Datumsplatzhalter 2"/>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4" name="Fußzeilenplatzhalter 3"/>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5" name="Foliennummernplatzhalter 4"/>
          <p:cNvSpPr>
            <a:spLocks noGrp="1"/>
          </p:cNvSpPr>
          <p:nvPr>
            <p:ph type="sldNum" sz="quarter" idx="12"/>
          </p:nvPr>
        </p:nvSpPr>
        <p:spPr/>
        <p:txBody>
          <a:bodyPr/>
          <a:lstStyle>
            <a:lvl1pPr>
              <a:defRPr>
                <a:latin typeface="Lucida Sans Unicode" panose="020B0602030504020204" pitchFamily="34" charset="0"/>
              </a:defRPr>
            </a:lvl1pPr>
          </a:lstStyle>
          <a:p>
            <a:fld id="{2CB70875-C680-46FB-8EEE-EF1FD13ABB81}" type="slidenum">
              <a:rPr lang="de-DE" altLang="de-DE"/>
              <a:pPr/>
              <a:t>‹Nr.›</a:t>
            </a:fld>
            <a:endParaRPr lang="de-DE" altLang="de-DE"/>
          </a:p>
        </p:txBody>
      </p:sp>
    </p:spTree>
    <p:extLst>
      <p:ext uri="{BB962C8B-B14F-4D97-AF65-F5344CB8AC3E}">
        <p14:creationId xmlns:p14="http://schemas.microsoft.com/office/powerpoint/2010/main" val="171118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3" name="Fußzeilenplatzhalter 2"/>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4" name="Foliennummernplatzhalter 3"/>
          <p:cNvSpPr>
            <a:spLocks noGrp="1"/>
          </p:cNvSpPr>
          <p:nvPr>
            <p:ph type="sldNum" sz="quarter" idx="12"/>
          </p:nvPr>
        </p:nvSpPr>
        <p:spPr/>
        <p:txBody>
          <a:bodyPr/>
          <a:lstStyle>
            <a:lvl1pPr>
              <a:defRPr>
                <a:latin typeface="Lucida Sans Unicode" panose="020B0602030504020204" pitchFamily="34" charset="0"/>
              </a:defRPr>
            </a:lvl1pPr>
          </a:lstStyle>
          <a:p>
            <a:fld id="{4CB6FB67-29EC-4952-B528-AD7121255DBA}" type="slidenum">
              <a:rPr lang="de-DE" altLang="de-DE"/>
              <a:pPr/>
              <a:t>‹Nr.›</a:t>
            </a:fld>
            <a:endParaRPr lang="de-DE" altLang="de-DE"/>
          </a:p>
        </p:txBody>
      </p:sp>
    </p:spTree>
    <p:extLst>
      <p:ext uri="{BB962C8B-B14F-4D97-AF65-F5344CB8AC3E}">
        <p14:creationId xmlns:p14="http://schemas.microsoft.com/office/powerpoint/2010/main" val="68519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de-DE"/>
              <a:t>Titelmasterformat durch Klicken bearbeiten</a:t>
            </a:r>
            <a:endParaRPr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de-DE"/>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lvl1pPr fontAlgn="auto">
              <a:spcBef>
                <a:spcPts val="0"/>
              </a:spcBef>
              <a:spcAft>
                <a:spcPts val="0"/>
              </a:spcAft>
              <a:defRPr>
                <a:latin typeface="+mn-lt"/>
              </a:defRPr>
            </a:lvl1pPr>
            <a:extLst/>
          </a:lstStyle>
          <a:p>
            <a:pPr>
              <a:defRPr/>
            </a:pPr>
            <a:endParaRPr lang="de-DE"/>
          </a:p>
        </p:txBody>
      </p:sp>
      <p:sp>
        <p:nvSpPr>
          <p:cNvPr id="6" name="Fußzeilenplatzhalter 5"/>
          <p:cNvSpPr>
            <a:spLocks noGrp="1"/>
          </p:cNvSpPr>
          <p:nvPr>
            <p:ph type="ftr" sz="quarter" idx="11"/>
          </p:nvPr>
        </p:nvSpPr>
        <p:spPr/>
        <p:txBody>
          <a:bodyPr/>
          <a:lstStyle>
            <a:lvl1pPr fontAlgn="auto">
              <a:spcBef>
                <a:spcPts val="0"/>
              </a:spcBef>
              <a:spcAft>
                <a:spcPts val="0"/>
              </a:spcAft>
              <a:defRPr>
                <a:latin typeface="+mn-lt"/>
              </a:defRPr>
            </a:lvl1pPr>
            <a:extLst/>
          </a:lstStyle>
          <a:p>
            <a:pPr>
              <a:defRPr/>
            </a:pPr>
            <a:endParaRPr lang="de-DE"/>
          </a:p>
        </p:txBody>
      </p:sp>
      <p:sp>
        <p:nvSpPr>
          <p:cNvPr id="7" name="Foliennummernplatzhalter 6"/>
          <p:cNvSpPr>
            <a:spLocks noGrp="1"/>
          </p:cNvSpPr>
          <p:nvPr>
            <p:ph type="sldNum" sz="quarter" idx="12"/>
          </p:nvPr>
        </p:nvSpPr>
        <p:spPr/>
        <p:txBody>
          <a:bodyPr/>
          <a:lstStyle>
            <a:lvl1pPr>
              <a:defRPr>
                <a:latin typeface="Lucida Sans Unicode" panose="020B0602030504020204" pitchFamily="34" charset="0"/>
              </a:defRPr>
            </a:lvl1pPr>
          </a:lstStyle>
          <a:p>
            <a:fld id="{BCC8C75F-A976-48B7-9115-CDFB76E39265}" type="slidenum">
              <a:rPr lang="de-DE" altLang="de-DE"/>
              <a:pPr/>
              <a:t>‹Nr.›</a:t>
            </a:fld>
            <a:endParaRPr lang="de-DE" altLang="de-DE"/>
          </a:p>
        </p:txBody>
      </p:sp>
    </p:spTree>
    <p:extLst>
      <p:ext uri="{BB962C8B-B14F-4D97-AF65-F5344CB8AC3E}">
        <p14:creationId xmlns:p14="http://schemas.microsoft.com/office/powerpoint/2010/main" val="404873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Freihand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Arial" panose="020B0604020202020204" pitchFamily="34" charset="0"/>
            </a:endParaRPr>
          </a:p>
        </p:txBody>
      </p:sp>
      <p:sp>
        <p:nvSpPr>
          <p:cNvPr id="6" name="Freihand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Arial" panose="020B0604020202020204" pitchFamily="34" charset="0"/>
            </a:endParaRPr>
          </a:p>
        </p:txBody>
      </p:sp>
      <p:sp>
        <p:nvSpPr>
          <p:cNvPr id="7"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8"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ingekerbter Richtungspfeil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10" name="Eingekerbter Richtungspfeil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4" name="Textplatzhalt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de-DE"/>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de-DE" noProof="0"/>
              <a:t>Bild durch Klicken auf Symbol hinzufügen</a:t>
            </a:r>
            <a:endParaRPr lang="en-US" noProof="0" dirty="0"/>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de-DE"/>
              <a:t>Titelmasterformat durch Klicken bearbeiten</a:t>
            </a:r>
            <a:endParaRPr lang="en-US"/>
          </a:p>
        </p:txBody>
      </p:sp>
      <p:sp>
        <p:nvSpPr>
          <p:cNvPr id="11" name="Datumsplatzhalter 4"/>
          <p:cNvSpPr>
            <a:spLocks noGrp="1"/>
          </p:cNvSpPr>
          <p:nvPr>
            <p:ph type="dt" sz="half" idx="10"/>
          </p:nvPr>
        </p:nvSpPr>
        <p:spPr/>
        <p:txBody>
          <a:bodyPr/>
          <a:lstStyle>
            <a:lvl1pPr fontAlgn="auto">
              <a:spcBef>
                <a:spcPts val="0"/>
              </a:spcBef>
              <a:spcAft>
                <a:spcPts val="0"/>
              </a:spcAft>
              <a:defRPr>
                <a:solidFill>
                  <a:prstClr val="black"/>
                </a:solidFill>
                <a:latin typeface="+mn-lt"/>
              </a:defRPr>
            </a:lvl1pPr>
            <a:extLst/>
          </a:lstStyle>
          <a:p>
            <a:pPr>
              <a:defRPr/>
            </a:pPr>
            <a:endParaRPr lang="de-DE"/>
          </a:p>
        </p:txBody>
      </p:sp>
      <p:sp>
        <p:nvSpPr>
          <p:cNvPr id="12" name="Fußzeilenplatzhalter 5"/>
          <p:cNvSpPr>
            <a:spLocks noGrp="1"/>
          </p:cNvSpPr>
          <p:nvPr>
            <p:ph type="ftr" sz="quarter" idx="11"/>
          </p:nvPr>
        </p:nvSpPr>
        <p:spPr/>
        <p:txBody>
          <a:bodyPr/>
          <a:lstStyle>
            <a:lvl1pPr fontAlgn="auto">
              <a:spcBef>
                <a:spcPts val="0"/>
              </a:spcBef>
              <a:spcAft>
                <a:spcPts val="0"/>
              </a:spcAft>
              <a:defRPr>
                <a:solidFill>
                  <a:prstClr val="black"/>
                </a:solidFill>
                <a:latin typeface="+mn-lt"/>
              </a:defRPr>
            </a:lvl1pPr>
            <a:extLst/>
          </a:lstStyle>
          <a:p>
            <a:pPr>
              <a:defRPr/>
            </a:pPr>
            <a:endParaRPr lang="de-DE"/>
          </a:p>
        </p:txBody>
      </p:sp>
      <p:sp>
        <p:nvSpPr>
          <p:cNvPr id="13" name="Foliennummernplatzhalter 6"/>
          <p:cNvSpPr>
            <a:spLocks noGrp="1"/>
          </p:cNvSpPr>
          <p:nvPr>
            <p:ph type="sldNum" sz="quarter" idx="12"/>
          </p:nvPr>
        </p:nvSpPr>
        <p:spPr/>
        <p:txBody>
          <a:bodyPr/>
          <a:lstStyle>
            <a:lvl1pPr>
              <a:defRPr>
                <a:latin typeface="Lucida Sans Unicode" panose="020B0602030504020204" pitchFamily="34" charset="0"/>
              </a:defRPr>
            </a:lvl1pPr>
          </a:lstStyle>
          <a:p>
            <a:fld id="{B2945891-C808-4589-A92C-B42294DFD430}" type="slidenum">
              <a:rPr lang="de-DE" altLang="de-DE"/>
              <a:pPr/>
              <a:t>‹Nr.›</a:t>
            </a:fld>
            <a:endParaRPr lang="de-DE" altLang="de-DE"/>
          </a:p>
        </p:txBody>
      </p:sp>
    </p:spTree>
    <p:extLst>
      <p:ext uri="{BB962C8B-B14F-4D97-AF65-F5344CB8AC3E}">
        <p14:creationId xmlns:p14="http://schemas.microsoft.com/office/powerpoint/2010/main" val="357508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ihand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Arial" panose="020B0604020202020204" pitchFamily="34" charset="0"/>
            </a:endParaRPr>
          </a:p>
        </p:txBody>
      </p:sp>
      <p:sp>
        <p:nvSpPr>
          <p:cNvPr id="12" name="Freihand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imes New Roman" pitchFamily="18" charset="0"/>
              <a:cs typeface="Arial" panose="020B0604020202020204" pitchFamily="34" charset="0"/>
            </a:endParaRPr>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de-DE"/>
              <a:t>Titelmasterformat durch Klicken bearbeiten</a:t>
            </a:r>
            <a:endParaRPr lang="en-US"/>
          </a:p>
        </p:txBody>
      </p:sp>
      <p:sp>
        <p:nvSpPr>
          <p:cNvPr id="1033" name="Textplatzhalt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 name="Datumsplatzhalt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Times New Roman" pitchFamily="18" charset="0"/>
                <a:cs typeface="+mn-cs"/>
              </a:defRPr>
            </a:lvl1pPr>
            <a:extLst/>
          </a:lstStyle>
          <a:p>
            <a:pPr fontAlgn="base">
              <a:spcBef>
                <a:spcPct val="0"/>
              </a:spcBef>
              <a:spcAft>
                <a:spcPct val="0"/>
              </a:spcAft>
              <a:defRPr/>
            </a:pPr>
            <a:endParaRPr lang="de-DE"/>
          </a:p>
        </p:txBody>
      </p:sp>
      <p:sp>
        <p:nvSpPr>
          <p:cNvPr id="22" name="Fußzeilenplatzhalt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Times New Roman" pitchFamily="18" charset="0"/>
                <a:cs typeface="+mn-cs"/>
              </a:defRPr>
            </a:lvl1pPr>
            <a:extLst/>
          </a:lstStyle>
          <a:p>
            <a:pPr fontAlgn="base">
              <a:spcBef>
                <a:spcPct val="0"/>
              </a:spcBef>
              <a:spcAft>
                <a:spcPct val="0"/>
              </a:spcAft>
              <a:defRPr/>
            </a:pPr>
            <a:endParaRPr lang="de-DE"/>
          </a:p>
        </p:txBody>
      </p:sp>
      <p:sp>
        <p:nvSpPr>
          <p:cNvPr id="18" name="Foliennummernplatzhalt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000000"/>
                </a:solidFill>
                <a:latin typeface="Times New Roman" panose="02020603050405020304" pitchFamily="18" charset="0"/>
              </a:defRPr>
            </a:lvl1pPr>
          </a:lstStyle>
          <a:p>
            <a:pPr fontAlgn="base">
              <a:spcBef>
                <a:spcPct val="0"/>
              </a:spcBef>
              <a:spcAft>
                <a:spcPct val="0"/>
              </a:spcAft>
            </a:pPr>
            <a:fld id="{8020D0A7-CF3C-446B-9B91-EBDC87584BD0}" type="slidenum">
              <a:rPr lang="de-DE" altLang="de-DE">
                <a:cs typeface="Arial" panose="020B0604020202020204" pitchFamily="34" charset="0"/>
              </a:rPr>
              <a:pPr fontAlgn="base">
                <a:spcBef>
                  <a:spcPct val="0"/>
                </a:spcBef>
                <a:spcAft>
                  <a:spcPct val="0"/>
                </a:spcAft>
              </a:pPr>
              <a:t>‹Nr.›</a:t>
            </a:fld>
            <a:endParaRPr lang="de-DE" altLang="de-DE">
              <a:cs typeface="Arial" panose="020B0604020202020204" pitchFamily="34" charset="0"/>
            </a:endParaRPr>
          </a:p>
        </p:txBody>
      </p:sp>
    </p:spTree>
    <p:extLst>
      <p:ext uri="{BB962C8B-B14F-4D97-AF65-F5344CB8AC3E}">
        <p14:creationId xmlns:p14="http://schemas.microsoft.com/office/powerpoint/2010/main" val="751730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3568" y="2154079"/>
            <a:ext cx="8062664" cy="1829761"/>
          </a:xfrm>
        </p:spPr>
        <p:txBody>
          <a:bodyPr>
            <a:normAutofit fontScale="90000"/>
          </a:bodyPr>
          <a:lstStyle/>
          <a:p>
            <a:pPr algn="l"/>
            <a:br>
              <a:rPr lang="de-DE" sz="4000" dirty="0">
                <a:latin typeface="Calibri" pitchFamily="34" charset="0"/>
                <a:cs typeface="Calibri" pitchFamily="34" charset="0"/>
              </a:rPr>
            </a:br>
            <a:br>
              <a:rPr lang="de-DE" sz="4000" dirty="0">
                <a:latin typeface="Calibri" pitchFamily="34" charset="0"/>
                <a:cs typeface="Calibri" pitchFamily="34" charset="0"/>
              </a:rPr>
            </a:br>
            <a:r>
              <a:rPr lang="de-DE" sz="4000" dirty="0">
                <a:latin typeface="Calibri" pitchFamily="34" charset="0"/>
                <a:cs typeface="Calibri" pitchFamily="34" charset="0"/>
              </a:rPr>
              <a:t>Europaschule</a:t>
            </a:r>
            <a:br>
              <a:rPr lang="de-DE" sz="4000" dirty="0">
                <a:latin typeface="Calibri" pitchFamily="34" charset="0"/>
                <a:cs typeface="Calibri" pitchFamily="34" charset="0"/>
              </a:rPr>
            </a:br>
            <a:r>
              <a:rPr lang="de-DE" sz="4000" dirty="0">
                <a:latin typeface="Calibri" pitchFamily="34" charset="0"/>
                <a:cs typeface="Calibri" pitchFamily="34" charset="0"/>
              </a:rPr>
              <a:t>Ernst-Moritz-Arndt-Gymnasium Herzberg</a:t>
            </a:r>
            <a:br>
              <a:rPr lang="de-DE" sz="4000" dirty="0">
                <a:latin typeface="Calibri" pitchFamily="34" charset="0"/>
                <a:cs typeface="Calibri" pitchFamily="34" charset="0"/>
              </a:rPr>
            </a:br>
            <a:br>
              <a:rPr lang="de-DE" dirty="0">
                <a:latin typeface="Calibri" pitchFamily="34" charset="0"/>
                <a:cs typeface="Calibri" pitchFamily="34" charset="0"/>
              </a:rPr>
            </a:br>
            <a:endParaRPr lang="de-DE" dirty="0">
              <a:latin typeface="Calibri" pitchFamily="34" charset="0"/>
              <a:cs typeface="Calibri" pitchFamily="34" charset="0"/>
            </a:endParaRPr>
          </a:p>
        </p:txBody>
      </p:sp>
      <p:sp>
        <p:nvSpPr>
          <p:cNvPr id="5" name="Untertitel 4"/>
          <p:cNvSpPr>
            <a:spLocks noGrp="1"/>
          </p:cNvSpPr>
          <p:nvPr>
            <p:ph type="subTitle" idx="1"/>
          </p:nvPr>
        </p:nvSpPr>
        <p:spPr>
          <a:xfrm>
            <a:off x="395536" y="3068960"/>
            <a:ext cx="8208912" cy="1368152"/>
          </a:xfrm>
        </p:spPr>
        <p:txBody>
          <a:bodyPr>
            <a:normAutofit fontScale="85000" lnSpcReduction="20000"/>
          </a:bodyPr>
          <a:lstStyle/>
          <a:p>
            <a:r>
              <a:rPr lang="de-DE" sz="2600" b="1">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rPr>
              <a:t>Informationsabend </a:t>
            </a:r>
          </a:p>
          <a:p>
            <a:r>
              <a:rPr lang="de-DE" sz="2600" b="1">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rPr>
              <a:t>für </a:t>
            </a:r>
            <a:r>
              <a:rPr lang="de-DE" sz="2600" b="1" dirty="0">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rPr>
              <a:t>die Eltern </a:t>
            </a:r>
            <a:r>
              <a:rPr lang="de-DE" sz="2600" b="1">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rPr>
              <a:t>und Erziehungsberechtigten</a:t>
            </a:r>
            <a:endParaRPr lang="de-DE" sz="2600" b="1" dirty="0">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endParaRPr>
          </a:p>
          <a:p>
            <a:r>
              <a:rPr lang="de-DE" sz="2600" b="1" dirty="0">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rPr>
              <a:t> und Schüler/innen der 7. Klassen</a:t>
            </a:r>
            <a:endParaRPr lang="de-DE" sz="2400" b="1" dirty="0">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endParaRPr>
          </a:p>
          <a:p>
            <a:r>
              <a:rPr lang="de-DE" sz="2400" b="1" dirty="0">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rPr>
              <a:t>			           am </a:t>
            </a:r>
            <a:r>
              <a:rPr lang="de-DE" sz="2600" b="1" dirty="0">
                <a:solidFill>
                  <a:srgbClr val="464646"/>
                </a:solidFill>
                <a:effectLst>
                  <a:outerShdw blurRad="31750" dist="25400" dir="5400000" algn="tl" rotWithShape="0">
                    <a:srgbClr val="000000">
                      <a:alpha val="25000"/>
                    </a:srgbClr>
                  </a:outerShdw>
                </a:effectLst>
                <a:latin typeface="Calibri" pitchFamily="34" charset="0"/>
                <a:ea typeface="+mj-ea"/>
                <a:cs typeface="Calibri" pitchFamily="34" charset="0"/>
              </a:rPr>
              <a:t>27.05.2025</a:t>
            </a:r>
            <a:endParaRPr lang="de-DE" sz="26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4149080"/>
            <a:ext cx="2016224" cy="2076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BottomDown"/>
            <a:lightRig rig="threePt" dir="t"/>
          </a:scene3d>
        </p:spPr>
      </p:pic>
      <p:pic>
        <p:nvPicPr>
          <p:cNvPr id="2" name="Grafik 1"/>
          <p:cNvPicPr>
            <a:picLocks noChangeAspect="1"/>
          </p:cNvPicPr>
          <p:nvPr/>
        </p:nvPicPr>
        <p:blipFill>
          <a:blip r:embed="rId3"/>
          <a:stretch>
            <a:fillRect/>
          </a:stretch>
        </p:blipFill>
        <p:spPr>
          <a:xfrm>
            <a:off x="5994141" y="763869"/>
            <a:ext cx="2773920" cy="932769"/>
          </a:xfrm>
          <a:prstGeom prst="rect">
            <a:avLst/>
          </a:prstGeom>
        </p:spPr>
      </p:pic>
    </p:spTree>
    <p:extLst>
      <p:ext uri="{BB962C8B-B14F-4D97-AF65-F5344CB8AC3E}">
        <p14:creationId xmlns:p14="http://schemas.microsoft.com/office/powerpoint/2010/main" val="15922046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C5879BE-CA28-4EB5-93F6-F56BC3CEAAA2}"/>
              </a:ext>
            </a:extLst>
          </p:cNvPr>
          <p:cNvSpPr txBox="1"/>
          <p:nvPr/>
        </p:nvSpPr>
        <p:spPr>
          <a:xfrm>
            <a:off x="251520" y="843677"/>
            <a:ext cx="4975828" cy="2585323"/>
          </a:xfrm>
          <a:prstGeom prst="rect">
            <a:avLst/>
          </a:prstGeom>
          <a:noFill/>
        </p:spPr>
        <p:txBody>
          <a:bodyPr wrap="square" rtlCol="0">
            <a:spAutoFit/>
          </a:bodyPr>
          <a:lstStyle/>
          <a:p>
            <a:r>
              <a:rPr lang="de-DE" b="1" dirty="0"/>
              <a:t>„Biotop Schule – Lebensräume entdecken“</a:t>
            </a:r>
          </a:p>
          <a:p>
            <a:endParaRPr lang="de-DE" dirty="0"/>
          </a:p>
          <a:p>
            <a:r>
              <a:rPr lang="de-DE" dirty="0"/>
              <a:t>Die Schülerinnen und Schüler erforschen die Artenvielfalt auf dem Schulgelände (oder in einem nahegelegenen Gebiet wie einer Wiese, Hecke, Waldrand, etc.), dokumentieren sie wissenschaftlich und entwickeln Maßnahmen zum Schutz und zur Förderung dieser Lebensräume.</a:t>
            </a:r>
          </a:p>
        </p:txBody>
      </p:sp>
      <p:pic>
        <p:nvPicPr>
          <p:cNvPr id="4" name="Grafik 3">
            <a:extLst>
              <a:ext uri="{FF2B5EF4-FFF2-40B4-BE49-F238E27FC236}">
                <a16:creationId xmlns:a16="http://schemas.microsoft.com/office/drawing/2014/main" id="{81CE8FAA-7A71-4C5E-B8A5-592D8312B94A}"/>
              </a:ext>
            </a:extLst>
          </p:cNvPr>
          <p:cNvPicPr>
            <a:picLocks noChangeAspect="1"/>
          </p:cNvPicPr>
          <p:nvPr/>
        </p:nvPicPr>
        <p:blipFill>
          <a:blip r:embed="rId2"/>
          <a:stretch>
            <a:fillRect/>
          </a:stretch>
        </p:blipFill>
        <p:spPr>
          <a:xfrm>
            <a:off x="4262783" y="3429000"/>
            <a:ext cx="4640104" cy="3048760"/>
          </a:xfrm>
          <a:prstGeom prst="rect">
            <a:avLst/>
          </a:prstGeom>
        </p:spPr>
      </p:pic>
      <p:sp>
        <p:nvSpPr>
          <p:cNvPr id="5" name="Textfeld 4">
            <a:extLst>
              <a:ext uri="{FF2B5EF4-FFF2-40B4-BE49-F238E27FC236}">
                <a16:creationId xmlns:a16="http://schemas.microsoft.com/office/drawing/2014/main" id="{3025C64A-59F0-4070-B89B-9FC0DC0E9931}"/>
              </a:ext>
            </a:extLst>
          </p:cNvPr>
          <p:cNvSpPr txBox="1"/>
          <p:nvPr/>
        </p:nvSpPr>
        <p:spPr>
          <a:xfrm>
            <a:off x="467544" y="332656"/>
            <a:ext cx="1534394" cy="400110"/>
          </a:xfrm>
          <a:prstGeom prst="rect">
            <a:avLst/>
          </a:prstGeom>
          <a:noFill/>
        </p:spPr>
        <p:txBody>
          <a:bodyPr wrap="none" rtlCol="0">
            <a:spAutoFit/>
          </a:bodyPr>
          <a:lstStyle/>
          <a:p>
            <a:r>
              <a:rPr lang="de-DE" sz="2000" b="1" dirty="0">
                <a:solidFill>
                  <a:schemeClr val="accent4">
                    <a:lumMod val="60000"/>
                    <a:lumOff val="40000"/>
                  </a:schemeClr>
                </a:solidFill>
              </a:rPr>
              <a:t>Jahrgang 8</a:t>
            </a:r>
          </a:p>
        </p:txBody>
      </p:sp>
    </p:spTree>
    <p:extLst>
      <p:ext uri="{BB962C8B-B14F-4D97-AF65-F5344CB8AC3E}">
        <p14:creationId xmlns:p14="http://schemas.microsoft.com/office/powerpoint/2010/main" val="569426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A093ACA-CD37-4292-8F5A-084614432966}"/>
              </a:ext>
            </a:extLst>
          </p:cNvPr>
          <p:cNvSpPr txBox="1"/>
          <p:nvPr/>
        </p:nvSpPr>
        <p:spPr>
          <a:xfrm>
            <a:off x="395536" y="332656"/>
            <a:ext cx="7416824" cy="3416320"/>
          </a:xfrm>
          <a:prstGeom prst="rect">
            <a:avLst/>
          </a:prstGeom>
          <a:noFill/>
        </p:spPr>
        <p:txBody>
          <a:bodyPr wrap="square" rtlCol="0">
            <a:spAutoFit/>
          </a:bodyPr>
          <a:lstStyle/>
          <a:p>
            <a:r>
              <a:rPr lang="de-DE" b="1" dirty="0"/>
              <a:t>Kreatives Schreiben</a:t>
            </a:r>
          </a:p>
          <a:p>
            <a:endParaRPr lang="de-DE" dirty="0"/>
          </a:p>
          <a:p>
            <a:pPr algn="just"/>
            <a:r>
              <a:rPr lang="de-DE" dirty="0"/>
              <a:t>Kreatives Schreiben soll </a:t>
            </a:r>
            <a:r>
              <a:rPr lang="de-DE" b="1" dirty="0"/>
              <a:t>Spaß</a:t>
            </a:r>
            <a:r>
              <a:rPr lang="de-DE" dirty="0"/>
              <a:t> machen, die </a:t>
            </a:r>
            <a:r>
              <a:rPr lang="de-DE" b="1" dirty="0"/>
              <a:t>Fantasie </a:t>
            </a:r>
            <a:r>
              <a:rPr lang="de-DE" dirty="0"/>
              <a:t>anregen und die </a:t>
            </a:r>
            <a:r>
              <a:rPr lang="de-DE" b="1" dirty="0"/>
              <a:t>Aufmerksamkeit</a:t>
            </a:r>
            <a:r>
              <a:rPr lang="de-DE" dirty="0"/>
              <a:t> im sprachlichen Bereich steigern. Die </a:t>
            </a:r>
            <a:r>
              <a:rPr lang="de-DE" b="1" dirty="0"/>
              <a:t>Freude </a:t>
            </a:r>
            <a:r>
              <a:rPr lang="de-DE" dirty="0"/>
              <a:t>am Schreiben, die </a:t>
            </a:r>
            <a:r>
              <a:rPr lang="de-DE" b="1" dirty="0"/>
              <a:t>Motivation</a:t>
            </a:r>
            <a:r>
              <a:rPr lang="de-DE" dirty="0"/>
              <a:t> zum Schreiben sollen gefördert werden – die Schülerinnen und Schüler sollen so spielerisch ein Gefühl für die </a:t>
            </a:r>
            <a:r>
              <a:rPr lang="de-DE" b="1" dirty="0"/>
              <a:t>Vielfalt</a:t>
            </a:r>
            <a:r>
              <a:rPr lang="de-DE" dirty="0"/>
              <a:t> und </a:t>
            </a:r>
            <a:r>
              <a:rPr lang="de-DE" b="1" dirty="0"/>
              <a:t>Anschaulichkeit</a:t>
            </a:r>
            <a:r>
              <a:rPr lang="de-DE" dirty="0"/>
              <a:t> unserer Sprache entwickeln und verbessern so im Idealfall ihre </a:t>
            </a:r>
            <a:r>
              <a:rPr lang="de-DE" b="1" dirty="0"/>
              <a:t>Ausdrucksweise</a:t>
            </a:r>
            <a:r>
              <a:rPr lang="de-DE" dirty="0"/>
              <a:t> und vergrößern ihren </a:t>
            </a:r>
            <a:r>
              <a:rPr lang="de-DE" b="1" dirty="0"/>
              <a:t>Wortschatz</a:t>
            </a:r>
            <a:r>
              <a:rPr lang="de-DE" dirty="0"/>
              <a:t>. Auch </a:t>
            </a:r>
            <a:r>
              <a:rPr lang="de-DE" b="1" dirty="0"/>
              <a:t>Schreibhemmungen</a:t>
            </a:r>
            <a:r>
              <a:rPr lang="de-DE" dirty="0"/>
              <a:t> können beim kreativen Schreiben abgebaut werden. </a:t>
            </a:r>
          </a:p>
          <a:p>
            <a:endParaRPr lang="de-DE" dirty="0"/>
          </a:p>
        </p:txBody>
      </p:sp>
      <p:pic>
        <p:nvPicPr>
          <p:cNvPr id="5" name="Grafik 4">
            <a:extLst>
              <a:ext uri="{FF2B5EF4-FFF2-40B4-BE49-F238E27FC236}">
                <a16:creationId xmlns:a16="http://schemas.microsoft.com/office/drawing/2014/main" id="{FB05325B-6423-4949-A7B6-941D3C783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782" y="3429000"/>
            <a:ext cx="3995936" cy="3334070"/>
          </a:xfrm>
          <a:prstGeom prst="rect">
            <a:avLst/>
          </a:prstGeom>
        </p:spPr>
      </p:pic>
      <p:pic>
        <p:nvPicPr>
          <p:cNvPr id="7" name="Grafik 6">
            <a:extLst>
              <a:ext uri="{FF2B5EF4-FFF2-40B4-BE49-F238E27FC236}">
                <a16:creationId xmlns:a16="http://schemas.microsoft.com/office/drawing/2014/main" id="{B6FEB6A0-1F82-44C6-8391-FEB78FFBD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00" y="3748976"/>
            <a:ext cx="4417968" cy="2124447"/>
          </a:xfrm>
          <a:prstGeom prst="rect">
            <a:avLst/>
          </a:prstGeom>
        </p:spPr>
      </p:pic>
    </p:spTree>
    <p:extLst>
      <p:ext uri="{BB962C8B-B14F-4D97-AF65-F5344CB8AC3E}">
        <p14:creationId xmlns:p14="http://schemas.microsoft.com/office/powerpoint/2010/main" val="137426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97D0269-EBFF-448E-8FB4-12B314210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56992"/>
            <a:ext cx="9144000" cy="6201008"/>
          </a:xfrm>
          <a:prstGeom prst="rect">
            <a:avLst/>
          </a:prstGeom>
        </p:spPr>
      </p:pic>
    </p:spTree>
    <p:extLst>
      <p:ext uri="{BB962C8B-B14F-4D97-AF65-F5344CB8AC3E}">
        <p14:creationId xmlns:p14="http://schemas.microsoft.com/office/powerpoint/2010/main" val="313039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7BDC4DD-83CE-4C83-9884-3C22351E16DE}"/>
              </a:ext>
            </a:extLst>
          </p:cNvPr>
          <p:cNvPicPr>
            <a:picLocks noChangeAspect="1"/>
          </p:cNvPicPr>
          <p:nvPr/>
        </p:nvPicPr>
        <p:blipFill>
          <a:blip r:embed="rId2"/>
          <a:stretch>
            <a:fillRect/>
          </a:stretch>
        </p:blipFill>
        <p:spPr>
          <a:xfrm>
            <a:off x="0" y="1196752"/>
            <a:ext cx="9144000" cy="5661248"/>
          </a:xfrm>
          <a:prstGeom prst="rect">
            <a:avLst/>
          </a:prstGeom>
        </p:spPr>
      </p:pic>
      <p:sp>
        <p:nvSpPr>
          <p:cNvPr id="3" name="Textfeld 2">
            <a:extLst>
              <a:ext uri="{FF2B5EF4-FFF2-40B4-BE49-F238E27FC236}">
                <a16:creationId xmlns:a16="http://schemas.microsoft.com/office/drawing/2014/main" id="{6843EF20-D86E-4A6F-B56B-06D8ACFF8D70}"/>
              </a:ext>
            </a:extLst>
          </p:cNvPr>
          <p:cNvSpPr txBox="1"/>
          <p:nvPr/>
        </p:nvSpPr>
        <p:spPr>
          <a:xfrm>
            <a:off x="539552" y="476672"/>
            <a:ext cx="8136904" cy="369332"/>
          </a:xfrm>
          <a:prstGeom prst="rect">
            <a:avLst/>
          </a:prstGeom>
          <a:noFill/>
        </p:spPr>
        <p:txBody>
          <a:bodyPr wrap="square" rtlCol="0">
            <a:spAutoFit/>
          </a:bodyPr>
          <a:lstStyle/>
          <a:p>
            <a:r>
              <a:rPr lang="de-DE" b="1" dirty="0">
                <a:solidFill>
                  <a:schemeClr val="accent4">
                    <a:lumMod val="60000"/>
                    <a:lumOff val="40000"/>
                  </a:schemeClr>
                </a:solidFill>
              </a:rPr>
              <a:t>Jahrgang 9</a:t>
            </a:r>
          </a:p>
        </p:txBody>
      </p:sp>
    </p:spTree>
    <p:extLst>
      <p:ext uri="{BB962C8B-B14F-4D97-AF65-F5344CB8AC3E}">
        <p14:creationId xmlns:p14="http://schemas.microsoft.com/office/powerpoint/2010/main" val="2959381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utschland – Wikitravel">
            <a:extLst>
              <a:ext uri="{FF2B5EF4-FFF2-40B4-BE49-F238E27FC236}">
                <a16:creationId xmlns:a16="http://schemas.microsoft.com/office/drawing/2014/main" id="{28D0C513-123B-40EC-BE05-262877B81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08720"/>
            <a:ext cx="5667375" cy="4857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947F9229-C581-437C-9D20-44EDEC1FC72C}"/>
              </a:ext>
            </a:extLst>
          </p:cNvPr>
          <p:cNvSpPr txBox="1"/>
          <p:nvPr/>
        </p:nvSpPr>
        <p:spPr>
          <a:xfrm>
            <a:off x="323528" y="1700808"/>
            <a:ext cx="2520280" cy="2677656"/>
          </a:xfrm>
          <a:prstGeom prst="rect">
            <a:avLst/>
          </a:prstGeom>
          <a:noFill/>
        </p:spPr>
        <p:txBody>
          <a:bodyPr wrap="square" rtlCol="0">
            <a:spAutoFit/>
          </a:bodyPr>
          <a:lstStyle/>
          <a:p>
            <a:r>
              <a:rPr lang="de-DE" sz="2400" b="1" dirty="0"/>
              <a:t>Umweltschule</a:t>
            </a:r>
            <a:endParaRPr lang="de-DE" b="1" dirty="0"/>
          </a:p>
          <a:p>
            <a:endParaRPr lang="de-DE" dirty="0"/>
          </a:p>
          <a:p>
            <a:r>
              <a:rPr lang="de-DE" dirty="0"/>
              <a:t>Im Unterricht stehen die Nationalparks von Deutschland und Europa mit Schwerpunkt auf Biodiversität im Fokus. </a:t>
            </a:r>
          </a:p>
        </p:txBody>
      </p:sp>
    </p:spTree>
    <p:extLst>
      <p:ext uri="{BB962C8B-B14F-4D97-AF65-F5344CB8AC3E}">
        <p14:creationId xmlns:p14="http://schemas.microsoft.com/office/powerpoint/2010/main" val="46747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A986271-F059-4F9E-8D9E-567237849C99}"/>
              </a:ext>
            </a:extLst>
          </p:cNvPr>
          <p:cNvPicPr>
            <a:picLocks noChangeAspect="1"/>
          </p:cNvPicPr>
          <p:nvPr/>
        </p:nvPicPr>
        <p:blipFill>
          <a:blip r:embed="rId2"/>
          <a:stretch>
            <a:fillRect/>
          </a:stretch>
        </p:blipFill>
        <p:spPr>
          <a:xfrm>
            <a:off x="4283968" y="620688"/>
            <a:ext cx="4374714" cy="5819323"/>
          </a:xfrm>
          <a:prstGeom prst="rect">
            <a:avLst/>
          </a:prstGeom>
        </p:spPr>
      </p:pic>
      <p:sp>
        <p:nvSpPr>
          <p:cNvPr id="5" name="Textfeld 4">
            <a:extLst>
              <a:ext uri="{FF2B5EF4-FFF2-40B4-BE49-F238E27FC236}">
                <a16:creationId xmlns:a16="http://schemas.microsoft.com/office/drawing/2014/main" id="{E4E8A5A6-8A0D-4BD8-A03D-516DEDAE3F75}"/>
              </a:ext>
            </a:extLst>
          </p:cNvPr>
          <p:cNvSpPr txBox="1"/>
          <p:nvPr/>
        </p:nvSpPr>
        <p:spPr>
          <a:xfrm>
            <a:off x="827584" y="1628800"/>
            <a:ext cx="3024336" cy="1754326"/>
          </a:xfrm>
          <a:prstGeom prst="rect">
            <a:avLst/>
          </a:prstGeom>
          <a:noFill/>
        </p:spPr>
        <p:txBody>
          <a:bodyPr wrap="square" rtlCol="0">
            <a:spAutoFit/>
          </a:bodyPr>
          <a:lstStyle/>
          <a:p>
            <a:r>
              <a:rPr lang="de-DE" b="1" dirty="0"/>
              <a:t>Nachhaltigkeit und Klima (NUK)</a:t>
            </a:r>
          </a:p>
          <a:p>
            <a:endParaRPr lang="de-DE" dirty="0"/>
          </a:p>
          <a:p>
            <a:r>
              <a:rPr lang="de-DE" dirty="0"/>
              <a:t>Im Unterricht stehen die 17 Entwicklungsziele mit Raumbeispielen im Fokus</a:t>
            </a:r>
          </a:p>
        </p:txBody>
      </p:sp>
    </p:spTree>
    <p:extLst>
      <p:ext uri="{BB962C8B-B14F-4D97-AF65-F5344CB8AC3E}">
        <p14:creationId xmlns:p14="http://schemas.microsoft.com/office/powerpoint/2010/main" val="384212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E92FF79-03E0-4E6A-9F11-FE3CA9EE7772}"/>
              </a:ext>
            </a:extLst>
          </p:cNvPr>
          <p:cNvSpPr txBox="1"/>
          <p:nvPr/>
        </p:nvSpPr>
        <p:spPr>
          <a:xfrm flipH="1">
            <a:off x="827584" y="414588"/>
            <a:ext cx="6867049" cy="646331"/>
          </a:xfrm>
          <a:prstGeom prst="rect">
            <a:avLst/>
          </a:prstGeom>
          <a:noFill/>
        </p:spPr>
        <p:txBody>
          <a:bodyPr wrap="square" rtlCol="0">
            <a:spAutoFit/>
          </a:bodyPr>
          <a:lstStyle/>
          <a:p>
            <a:r>
              <a:rPr lang="de-DE" b="1" dirty="0"/>
              <a:t>Darstellendes Spiel &amp; Sport: Körper und Ausdruck mit Blick auf Interkulturalität</a:t>
            </a:r>
          </a:p>
        </p:txBody>
      </p:sp>
      <p:pic>
        <p:nvPicPr>
          <p:cNvPr id="3" name="Grafik 2">
            <a:extLst>
              <a:ext uri="{FF2B5EF4-FFF2-40B4-BE49-F238E27FC236}">
                <a16:creationId xmlns:a16="http://schemas.microsoft.com/office/drawing/2014/main" id="{D2BE7A69-58BC-4BEA-AB66-1C4206CE642D}"/>
              </a:ext>
            </a:extLst>
          </p:cNvPr>
          <p:cNvPicPr>
            <a:picLocks noChangeAspect="1"/>
          </p:cNvPicPr>
          <p:nvPr/>
        </p:nvPicPr>
        <p:blipFill>
          <a:blip r:embed="rId2"/>
          <a:stretch>
            <a:fillRect/>
          </a:stretch>
        </p:blipFill>
        <p:spPr>
          <a:xfrm>
            <a:off x="2339752" y="1844824"/>
            <a:ext cx="4667260" cy="2565338"/>
          </a:xfrm>
          <a:prstGeom prst="rect">
            <a:avLst/>
          </a:prstGeom>
        </p:spPr>
      </p:pic>
      <p:sp>
        <p:nvSpPr>
          <p:cNvPr id="5" name="Textfeld 4">
            <a:extLst>
              <a:ext uri="{FF2B5EF4-FFF2-40B4-BE49-F238E27FC236}">
                <a16:creationId xmlns:a16="http://schemas.microsoft.com/office/drawing/2014/main" id="{D8E3D184-4FD6-4732-A84B-8CF6FFBC65ED}"/>
              </a:ext>
            </a:extLst>
          </p:cNvPr>
          <p:cNvSpPr txBox="1"/>
          <p:nvPr/>
        </p:nvSpPr>
        <p:spPr>
          <a:xfrm>
            <a:off x="395536" y="1556792"/>
            <a:ext cx="1440160" cy="1754326"/>
          </a:xfrm>
          <a:prstGeom prst="rect">
            <a:avLst/>
          </a:prstGeom>
          <a:noFill/>
        </p:spPr>
        <p:txBody>
          <a:bodyPr wrap="square" rtlCol="0">
            <a:spAutoFit/>
          </a:bodyPr>
          <a:lstStyle/>
          <a:p>
            <a:r>
              <a:rPr lang="de-DE" dirty="0"/>
              <a:t>Erleben von Fremdheit im anderen und in sich selbst</a:t>
            </a:r>
          </a:p>
        </p:txBody>
      </p:sp>
      <p:sp>
        <p:nvSpPr>
          <p:cNvPr id="6" name="Textfeld 5">
            <a:extLst>
              <a:ext uri="{FF2B5EF4-FFF2-40B4-BE49-F238E27FC236}">
                <a16:creationId xmlns:a16="http://schemas.microsoft.com/office/drawing/2014/main" id="{B60B8F48-38B5-4CDD-85D3-73640AB26AE8}"/>
              </a:ext>
            </a:extLst>
          </p:cNvPr>
          <p:cNvSpPr txBox="1"/>
          <p:nvPr/>
        </p:nvSpPr>
        <p:spPr>
          <a:xfrm>
            <a:off x="395536" y="4592793"/>
            <a:ext cx="2304256" cy="923330"/>
          </a:xfrm>
          <a:prstGeom prst="rect">
            <a:avLst/>
          </a:prstGeom>
          <a:noFill/>
        </p:spPr>
        <p:txBody>
          <a:bodyPr wrap="square" rtlCol="0">
            <a:spAutoFit/>
          </a:bodyPr>
          <a:lstStyle/>
          <a:p>
            <a:r>
              <a:rPr lang="de-DE" dirty="0"/>
              <a:t>Bewegungsdialoge mit sachlichen und sozialen Mitwelt</a:t>
            </a:r>
          </a:p>
        </p:txBody>
      </p:sp>
      <p:sp>
        <p:nvSpPr>
          <p:cNvPr id="7" name="Textfeld 6">
            <a:extLst>
              <a:ext uri="{FF2B5EF4-FFF2-40B4-BE49-F238E27FC236}">
                <a16:creationId xmlns:a16="http://schemas.microsoft.com/office/drawing/2014/main" id="{FB5BBA8D-BD24-4412-A886-E3588DC2B721}"/>
              </a:ext>
            </a:extLst>
          </p:cNvPr>
          <p:cNvSpPr txBox="1"/>
          <p:nvPr/>
        </p:nvSpPr>
        <p:spPr>
          <a:xfrm>
            <a:off x="6876256" y="1158137"/>
            <a:ext cx="2016224" cy="923330"/>
          </a:xfrm>
          <a:prstGeom prst="rect">
            <a:avLst/>
          </a:prstGeom>
          <a:noFill/>
        </p:spPr>
        <p:txBody>
          <a:bodyPr wrap="square" rtlCol="0">
            <a:spAutoFit/>
          </a:bodyPr>
          <a:lstStyle/>
          <a:p>
            <a:r>
              <a:rPr lang="de-DE" dirty="0"/>
              <a:t>Interkulturelle </a:t>
            </a:r>
            <a:r>
              <a:rPr lang="de-DE" dirty="0" err="1"/>
              <a:t>Bewegungser</a:t>
            </a:r>
            <a:r>
              <a:rPr lang="de-DE" dirty="0"/>
              <a:t>-ziehung</a:t>
            </a:r>
          </a:p>
        </p:txBody>
      </p:sp>
      <p:sp>
        <p:nvSpPr>
          <p:cNvPr id="8" name="Textfeld 7">
            <a:extLst>
              <a:ext uri="{FF2B5EF4-FFF2-40B4-BE49-F238E27FC236}">
                <a16:creationId xmlns:a16="http://schemas.microsoft.com/office/drawing/2014/main" id="{04A2A56C-6D70-4D86-88C6-05C65E7AE5CF}"/>
              </a:ext>
            </a:extLst>
          </p:cNvPr>
          <p:cNvSpPr txBox="1"/>
          <p:nvPr/>
        </p:nvSpPr>
        <p:spPr>
          <a:xfrm>
            <a:off x="7219115" y="3532999"/>
            <a:ext cx="1691680" cy="1754326"/>
          </a:xfrm>
          <a:prstGeom prst="rect">
            <a:avLst/>
          </a:prstGeom>
          <a:noFill/>
        </p:spPr>
        <p:txBody>
          <a:bodyPr wrap="square" rtlCol="0">
            <a:spAutoFit/>
          </a:bodyPr>
          <a:lstStyle/>
          <a:p>
            <a:r>
              <a:rPr lang="de-DE" dirty="0"/>
              <a:t>Streben nach Konformität und Kontrolle im Habitus und Ausdruck</a:t>
            </a:r>
          </a:p>
        </p:txBody>
      </p:sp>
      <p:sp>
        <p:nvSpPr>
          <p:cNvPr id="9" name="Textfeld 8">
            <a:extLst>
              <a:ext uri="{FF2B5EF4-FFF2-40B4-BE49-F238E27FC236}">
                <a16:creationId xmlns:a16="http://schemas.microsoft.com/office/drawing/2014/main" id="{EF51178C-DAB1-444D-A0B3-F18A951658F6}"/>
              </a:ext>
            </a:extLst>
          </p:cNvPr>
          <p:cNvSpPr txBox="1"/>
          <p:nvPr/>
        </p:nvSpPr>
        <p:spPr>
          <a:xfrm>
            <a:off x="3779912" y="5517232"/>
            <a:ext cx="2520280" cy="923330"/>
          </a:xfrm>
          <a:prstGeom prst="rect">
            <a:avLst/>
          </a:prstGeom>
          <a:noFill/>
        </p:spPr>
        <p:txBody>
          <a:bodyPr wrap="square" rtlCol="0">
            <a:spAutoFit/>
          </a:bodyPr>
          <a:lstStyle/>
          <a:p>
            <a:r>
              <a:rPr lang="de-DE" dirty="0"/>
              <a:t>Tänzerisches Körperempfinden und-bewusstsein</a:t>
            </a:r>
          </a:p>
        </p:txBody>
      </p:sp>
    </p:spTree>
    <p:extLst>
      <p:ext uri="{BB962C8B-B14F-4D97-AF65-F5344CB8AC3E}">
        <p14:creationId xmlns:p14="http://schemas.microsoft.com/office/powerpoint/2010/main" val="153094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2F8A8A-FBEF-47E2-8791-965A4A332EF0}"/>
              </a:ext>
            </a:extLst>
          </p:cNvPr>
          <p:cNvSpPr txBox="1"/>
          <p:nvPr/>
        </p:nvSpPr>
        <p:spPr>
          <a:xfrm>
            <a:off x="755576" y="2060848"/>
            <a:ext cx="4104456" cy="3416320"/>
          </a:xfrm>
          <a:prstGeom prst="rect">
            <a:avLst/>
          </a:prstGeom>
          <a:noFill/>
        </p:spPr>
        <p:txBody>
          <a:bodyPr wrap="square" rtlCol="0">
            <a:spAutoFit/>
          </a:bodyPr>
          <a:lstStyle/>
          <a:p>
            <a:r>
              <a:rPr lang="de-DE" u="sng"/>
              <a:t>Was erwartet euch? </a:t>
            </a:r>
          </a:p>
          <a:p>
            <a:r>
              <a:rPr lang="de-DE"/>
              <a:t>Projektarbeit in Kleingruppen </a:t>
            </a:r>
          </a:p>
          <a:p>
            <a:r>
              <a:rPr lang="de-DE"/>
              <a:t>Freie Auswahl verschiedener Themen </a:t>
            </a:r>
          </a:p>
          <a:p>
            <a:r>
              <a:rPr lang="de-DE"/>
              <a:t>Möglichkeit eigene Ideen umzusetzen</a:t>
            </a:r>
          </a:p>
          <a:p>
            <a:endParaRPr lang="de-DE"/>
          </a:p>
          <a:p>
            <a:r>
              <a:rPr lang="de-DE" u="sng"/>
              <a:t>Was wird von euch erwartet? </a:t>
            </a:r>
          </a:p>
          <a:p>
            <a:r>
              <a:rPr lang="de-DE"/>
              <a:t>Wissenschaftliches Interesse/Neugierde </a:t>
            </a:r>
          </a:p>
          <a:p>
            <a:r>
              <a:rPr lang="de-DE"/>
              <a:t>Selbstständige Arbeitsweise </a:t>
            </a:r>
          </a:p>
          <a:p>
            <a:r>
              <a:rPr lang="de-DE"/>
              <a:t>Teamfähigkeit &amp; Zuverlässigkeit</a:t>
            </a:r>
            <a:endParaRPr lang="de-DE" dirty="0"/>
          </a:p>
        </p:txBody>
      </p:sp>
      <p:pic>
        <p:nvPicPr>
          <p:cNvPr id="4" name="Grafik 3">
            <a:extLst>
              <a:ext uri="{FF2B5EF4-FFF2-40B4-BE49-F238E27FC236}">
                <a16:creationId xmlns:a16="http://schemas.microsoft.com/office/drawing/2014/main" id="{A2C9C59B-FDC7-497A-83B9-259C6117DE98}"/>
              </a:ext>
            </a:extLst>
          </p:cNvPr>
          <p:cNvPicPr>
            <a:picLocks noChangeAspect="1"/>
          </p:cNvPicPr>
          <p:nvPr/>
        </p:nvPicPr>
        <p:blipFill>
          <a:blip r:embed="rId2"/>
          <a:stretch>
            <a:fillRect/>
          </a:stretch>
        </p:blipFill>
        <p:spPr>
          <a:xfrm>
            <a:off x="4427984" y="1380832"/>
            <a:ext cx="4883319" cy="5462489"/>
          </a:xfrm>
          <a:prstGeom prst="rect">
            <a:avLst/>
          </a:prstGeom>
        </p:spPr>
      </p:pic>
      <p:sp>
        <p:nvSpPr>
          <p:cNvPr id="5" name="Textfeld 4">
            <a:extLst>
              <a:ext uri="{FF2B5EF4-FFF2-40B4-BE49-F238E27FC236}">
                <a16:creationId xmlns:a16="http://schemas.microsoft.com/office/drawing/2014/main" id="{41D53BB4-1209-4216-833C-A042A4B06DE7}"/>
              </a:ext>
            </a:extLst>
          </p:cNvPr>
          <p:cNvSpPr txBox="1"/>
          <p:nvPr/>
        </p:nvSpPr>
        <p:spPr>
          <a:xfrm>
            <a:off x="755576" y="1259175"/>
            <a:ext cx="3240360" cy="461665"/>
          </a:xfrm>
          <a:prstGeom prst="rect">
            <a:avLst/>
          </a:prstGeom>
          <a:noFill/>
        </p:spPr>
        <p:txBody>
          <a:bodyPr wrap="square" rtlCol="0">
            <a:spAutoFit/>
          </a:bodyPr>
          <a:lstStyle/>
          <a:p>
            <a:r>
              <a:rPr lang="de-DE" sz="2400" b="1" dirty="0"/>
              <a:t>Chemie</a:t>
            </a:r>
          </a:p>
        </p:txBody>
      </p:sp>
      <p:sp>
        <p:nvSpPr>
          <p:cNvPr id="6" name="Textfeld 5">
            <a:extLst>
              <a:ext uri="{FF2B5EF4-FFF2-40B4-BE49-F238E27FC236}">
                <a16:creationId xmlns:a16="http://schemas.microsoft.com/office/drawing/2014/main" id="{8CFDE9B9-FBA2-46B5-AB0B-591EEF763399}"/>
              </a:ext>
            </a:extLst>
          </p:cNvPr>
          <p:cNvSpPr txBox="1"/>
          <p:nvPr/>
        </p:nvSpPr>
        <p:spPr>
          <a:xfrm>
            <a:off x="791074" y="476213"/>
            <a:ext cx="4248472" cy="369332"/>
          </a:xfrm>
          <a:prstGeom prst="rect">
            <a:avLst/>
          </a:prstGeom>
          <a:noFill/>
        </p:spPr>
        <p:txBody>
          <a:bodyPr wrap="square" rtlCol="0">
            <a:spAutoFit/>
          </a:bodyPr>
          <a:lstStyle/>
          <a:p>
            <a:r>
              <a:rPr lang="de-DE" b="1" dirty="0">
                <a:solidFill>
                  <a:schemeClr val="accent4">
                    <a:lumMod val="60000"/>
                    <a:lumOff val="40000"/>
                  </a:schemeClr>
                </a:solidFill>
                <a:latin typeface="+mj-lt"/>
              </a:rPr>
              <a:t>Jahrgang 10</a:t>
            </a:r>
          </a:p>
        </p:txBody>
      </p:sp>
    </p:spTree>
    <p:extLst>
      <p:ext uri="{BB962C8B-B14F-4D97-AF65-F5344CB8AC3E}">
        <p14:creationId xmlns:p14="http://schemas.microsoft.com/office/powerpoint/2010/main" val="358426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99BEAEA-1A66-4F75-B7C5-8BEFBA56B356}"/>
              </a:ext>
            </a:extLst>
          </p:cNvPr>
          <p:cNvPicPr>
            <a:picLocks noChangeAspect="1"/>
          </p:cNvPicPr>
          <p:nvPr/>
        </p:nvPicPr>
        <p:blipFill>
          <a:blip r:embed="rId2"/>
          <a:stretch>
            <a:fillRect/>
          </a:stretch>
        </p:blipFill>
        <p:spPr>
          <a:xfrm>
            <a:off x="237260" y="116632"/>
            <a:ext cx="8669480" cy="5616624"/>
          </a:xfrm>
          <a:prstGeom prst="rect">
            <a:avLst/>
          </a:prstGeom>
        </p:spPr>
      </p:pic>
    </p:spTree>
    <p:extLst>
      <p:ext uri="{BB962C8B-B14F-4D97-AF65-F5344CB8AC3E}">
        <p14:creationId xmlns:p14="http://schemas.microsoft.com/office/powerpoint/2010/main" val="2011410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E31722B-D4EF-4E0B-BF97-D403A69FD0DD}"/>
              </a:ext>
            </a:extLst>
          </p:cNvPr>
          <p:cNvPicPr>
            <a:picLocks noChangeAspect="1"/>
          </p:cNvPicPr>
          <p:nvPr/>
        </p:nvPicPr>
        <p:blipFill>
          <a:blip r:embed="rId2"/>
          <a:stretch>
            <a:fillRect/>
          </a:stretch>
        </p:blipFill>
        <p:spPr>
          <a:xfrm>
            <a:off x="0" y="1457400"/>
            <a:ext cx="9144000" cy="5400600"/>
          </a:xfrm>
          <a:prstGeom prst="rect">
            <a:avLst/>
          </a:prstGeom>
        </p:spPr>
      </p:pic>
    </p:spTree>
    <p:extLst>
      <p:ext uri="{BB962C8B-B14F-4D97-AF65-F5344CB8AC3E}">
        <p14:creationId xmlns:p14="http://schemas.microsoft.com/office/powerpoint/2010/main" val="71681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2"/>
          <a:srcRect b="1029"/>
          <a:stretch/>
        </p:blipFill>
        <p:spPr>
          <a:xfrm>
            <a:off x="1111681" y="1067989"/>
            <a:ext cx="6828617" cy="5457355"/>
          </a:xfrm>
          <a:prstGeom prst="rect">
            <a:avLst/>
          </a:prstGeom>
        </p:spPr>
      </p:pic>
      <p:sp>
        <p:nvSpPr>
          <p:cNvPr id="3" name="Titel 2"/>
          <p:cNvSpPr>
            <a:spLocks noGrp="1"/>
          </p:cNvSpPr>
          <p:nvPr>
            <p:ph type="title"/>
          </p:nvPr>
        </p:nvSpPr>
        <p:spPr>
          <a:xfrm>
            <a:off x="1001244" y="116632"/>
            <a:ext cx="7171156" cy="1143000"/>
          </a:xfrm>
        </p:spPr>
        <p:txBody>
          <a:bodyPr>
            <a:normAutofit/>
          </a:bodyPr>
          <a:lstStyle/>
          <a:p>
            <a:r>
              <a:rPr lang="de-DE" sz="3200" dirty="0">
                <a:latin typeface="Calibri" panose="020F0502020204030204" pitchFamily="34" charset="0"/>
              </a:rPr>
              <a:t>Stundentafel 2: Jgst. 8 bis 10</a:t>
            </a:r>
          </a:p>
        </p:txBody>
      </p:sp>
      <p:sp>
        <p:nvSpPr>
          <p:cNvPr id="6" name="Rechteck 5"/>
          <p:cNvSpPr/>
          <p:nvPr/>
        </p:nvSpPr>
        <p:spPr>
          <a:xfrm>
            <a:off x="6300192" y="1398529"/>
            <a:ext cx="936104" cy="4910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1145260" y="6093296"/>
            <a:ext cx="666710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564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0E366D9-E341-4AB1-8175-B2EB46910A0D}"/>
              </a:ext>
            </a:extLst>
          </p:cNvPr>
          <p:cNvPicPr>
            <a:picLocks noChangeAspect="1"/>
          </p:cNvPicPr>
          <p:nvPr/>
        </p:nvPicPr>
        <p:blipFill rotWithShape="1">
          <a:blip r:embed="rId2"/>
          <a:srcRect b="2003"/>
          <a:stretch/>
        </p:blipFill>
        <p:spPr>
          <a:xfrm>
            <a:off x="2195736" y="488585"/>
            <a:ext cx="6065663" cy="5880830"/>
          </a:xfrm>
          <a:prstGeom prst="rect">
            <a:avLst/>
          </a:prstGeom>
        </p:spPr>
      </p:pic>
    </p:spTree>
    <p:extLst>
      <p:ext uri="{BB962C8B-B14F-4D97-AF65-F5344CB8AC3E}">
        <p14:creationId xmlns:p14="http://schemas.microsoft.com/office/powerpoint/2010/main" val="220436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509839"/>
            <a:ext cx="3898776" cy="1143000"/>
          </a:xfrm>
        </p:spPr>
        <p:txBody>
          <a:bodyPr>
            <a:normAutofit/>
          </a:bodyPr>
          <a:lstStyle/>
          <a:p>
            <a:pPr eaLnBrk="1" hangingPunct="1">
              <a:defRPr/>
            </a:pPr>
            <a:r>
              <a:rPr lang="de-DE" sz="3200" b="1" dirty="0">
                <a:latin typeface="Calibri" pitchFamily="34" charset="0"/>
                <a:cs typeface="Calibri" pitchFamily="34" charset="0"/>
              </a:rPr>
              <a:t>Termine 2025</a:t>
            </a:r>
          </a:p>
        </p:txBody>
      </p:sp>
      <p:sp>
        <p:nvSpPr>
          <p:cNvPr id="17411" name="Text Box 3"/>
          <p:cNvSpPr txBox="1">
            <a:spLocks noChangeArrowheads="1"/>
          </p:cNvSpPr>
          <p:nvPr/>
        </p:nvSpPr>
        <p:spPr bwMode="auto">
          <a:xfrm>
            <a:off x="988368" y="1737101"/>
            <a:ext cx="8155632"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buFont typeface="Wingdings" pitchFamily="2" charset="2"/>
              <a:buChar char="ü"/>
            </a:pPr>
            <a:endParaRPr lang="de-DE" sz="2000" b="1" dirty="0">
              <a:solidFill>
                <a:schemeClr val="tx2"/>
              </a:solidFill>
              <a:latin typeface="Calibri" pitchFamily="34" charset="0"/>
              <a:cs typeface="Calibri" pitchFamily="34" charset="0"/>
            </a:endParaRPr>
          </a:p>
          <a:p>
            <a:pPr eaLnBrk="1" hangingPunct="1">
              <a:spcBef>
                <a:spcPct val="50000"/>
              </a:spcBef>
              <a:buFont typeface="Wingdings" pitchFamily="2" charset="2"/>
              <a:buChar char="ü"/>
            </a:pPr>
            <a:endParaRPr lang="de-DE" sz="2000" b="1" dirty="0">
              <a:solidFill>
                <a:schemeClr val="tx2"/>
              </a:solidFill>
              <a:latin typeface="Calibri" pitchFamily="34" charset="0"/>
              <a:cs typeface="Calibri" pitchFamily="34" charset="0"/>
            </a:endParaRPr>
          </a:p>
          <a:p>
            <a:pPr eaLnBrk="1" hangingPunct="1">
              <a:spcBef>
                <a:spcPct val="50000"/>
              </a:spcBef>
              <a:buFont typeface="Wingdings" pitchFamily="2" charset="2"/>
              <a:buChar char="ü"/>
            </a:pPr>
            <a:r>
              <a:rPr lang="de-DE" sz="2000" b="1" dirty="0">
                <a:solidFill>
                  <a:schemeClr val="tx2"/>
                </a:solidFill>
                <a:latin typeface="Calibri" pitchFamily="34" charset="0"/>
                <a:cs typeface="Calibri" pitchFamily="34" charset="0"/>
              </a:rPr>
              <a:t>Informationsabend am EMAG:	27.05.2025	</a:t>
            </a:r>
          </a:p>
          <a:p>
            <a:pPr eaLnBrk="1" hangingPunct="1">
              <a:spcBef>
                <a:spcPct val="50000"/>
              </a:spcBef>
              <a:buFont typeface="Wingdings" pitchFamily="2" charset="2"/>
              <a:buChar char="ü"/>
            </a:pPr>
            <a:r>
              <a:rPr lang="de-DE" sz="2000" b="1" dirty="0">
                <a:solidFill>
                  <a:schemeClr val="tx2"/>
                </a:solidFill>
                <a:latin typeface="Calibri" pitchFamily="34" charset="0"/>
                <a:cs typeface="Calibri" pitchFamily="34" charset="0"/>
              </a:rPr>
              <a:t>Ausgabe der Wahlzettel:	ab 02.06.2025</a:t>
            </a:r>
          </a:p>
          <a:p>
            <a:pPr eaLnBrk="1" hangingPunct="1">
              <a:spcBef>
                <a:spcPct val="50000"/>
              </a:spcBef>
              <a:buFont typeface="Wingdings" pitchFamily="2" charset="2"/>
              <a:buChar char="ü"/>
            </a:pPr>
            <a:r>
              <a:rPr lang="de-DE" sz="2000" b="1" dirty="0">
                <a:solidFill>
                  <a:schemeClr val="tx2"/>
                </a:solidFill>
                <a:latin typeface="Calibri" pitchFamily="34" charset="0"/>
                <a:cs typeface="Calibri" pitchFamily="34" charset="0"/>
              </a:rPr>
              <a:t>Abgabe der Wahlzettel  :	bis 12.06.2025	</a:t>
            </a:r>
          </a:p>
          <a:p>
            <a:pPr eaLnBrk="1" hangingPunct="1">
              <a:spcBef>
                <a:spcPct val="50000"/>
              </a:spcBef>
              <a:buFont typeface="Wingdings" pitchFamily="2" charset="2"/>
              <a:buChar char="ü"/>
            </a:pPr>
            <a:endParaRPr lang="de-DE" sz="2000" b="1" dirty="0">
              <a:solidFill>
                <a:schemeClr val="tx2"/>
              </a:solidFill>
              <a:latin typeface="Calibri" pitchFamily="34" charset="0"/>
              <a:cs typeface="Calibri" pitchFamily="34" charset="0"/>
            </a:endParaRPr>
          </a:p>
          <a:p>
            <a:pPr eaLnBrk="1" hangingPunct="1">
              <a:spcBef>
                <a:spcPct val="50000"/>
              </a:spcBef>
              <a:buFont typeface="Wingdings" pitchFamily="2" charset="2"/>
              <a:buChar char="ü"/>
            </a:pPr>
            <a:endParaRPr lang="de-DE" sz="2000" b="1" dirty="0">
              <a:solidFill>
                <a:schemeClr val="tx2"/>
              </a:solidFill>
              <a:latin typeface="Calibri" pitchFamily="34" charset="0"/>
              <a:cs typeface="Calibri" pitchFamily="34" charset="0"/>
            </a:endParaRPr>
          </a:p>
          <a:p>
            <a:pPr eaLnBrk="1" hangingPunct="1">
              <a:spcBef>
                <a:spcPct val="50000"/>
              </a:spcBef>
              <a:buFont typeface="Wingdings" pitchFamily="2" charset="2"/>
              <a:buChar char="ü"/>
            </a:pPr>
            <a:endParaRPr lang="de-DE" sz="2000" b="1" dirty="0">
              <a:solidFill>
                <a:schemeClr val="tx2"/>
              </a:solidFill>
              <a:latin typeface="Calibri" pitchFamily="34" charset="0"/>
              <a:cs typeface="Calibri" pitchFamily="34" charset="0"/>
            </a:endParaRPr>
          </a:p>
          <a:p>
            <a:pPr eaLnBrk="1" hangingPunct="1">
              <a:spcBef>
                <a:spcPct val="50000"/>
              </a:spcBef>
            </a:pPr>
            <a:endParaRPr lang="de-DE" sz="2000" b="1" dirty="0">
              <a:solidFill>
                <a:srgbClr val="FFC000"/>
              </a:solidFill>
              <a:latin typeface="Arial" charset="0"/>
            </a:endParaRPr>
          </a:p>
          <a:p>
            <a:pPr eaLnBrk="1" hangingPunct="1">
              <a:spcBef>
                <a:spcPct val="50000"/>
              </a:spcBef>
              <a:buFont typeface="Wingdings" pitchFamily="2" charset="2"/>
              <a:buNone/>
            </a:pPr>
            <a:endParaRPr lang="de-DE" sz="1800" b="1" dirty="0">
              <a:solidFill>
                <a:srgbClr val="FF0066"/>
              </a:solidFill>
              <a:latin typeface="Arial" charset="0"/>
            </a:endParaRPr>
          </a:p>
        </p:txBody>
      </p:sp>
      <p:pic>
        <p:nvPicPr>
          <p:cNvPr id="174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546133"/>
            <a:ext cx="1222597"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C:\Dokumente und Einstellungen\GB.VERWALTUNG\Desktop\Logo_LQ-Qualitaetssiegel_2010_aq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2600"/>
            <a:ext cx="1143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C:\Dokumente und Einstellungen\GB.VERWALTUNG\Desktop\HumSchLogoLV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9" y="5715000"/>
            <a:ext cx="12001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C:\Dokumente und Einstellungen\GB.VERWALTUNG\Desktop\Agenda21schule_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9319" y="5715000"/>
            <a:ext cx="609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4911" y="5813588"/>
            <a:ext cx="3462528" cy="467868"/>
          </a:xfrm>
          <a:prstGeom prst="rect">
            <a:avLst/>
          </a:prstGeom>
        </p:spPr>
      </p:pic>
      <p:pic>
        <p:nvPicPr>
          <p:cNvPr id="3" name="Grafik 2"/>
          <p:cNvPicPr>
            <a:picLocks noChangeAspect="1"/>
          </p:cNvPicPr>
          <p:nvPr/>
        </p:nvPicPr>
        <p:blipFill rotWithShape="1">
          <a:blip r:embed="rId7"/>
          <a:srcRect t="25264" r="71247" b="12898"/>
          <a:stretch/>
        </p:blipFill>
        <p:spPr>
          <a:xfrm>
            <a:off x="4314020" y="657700"/>
            <a:ext cx="2773418" cy="931540"/>
          </a:xfrm>
          <a:prstGeom prst="rect">
            <a:avLst/>
          </a:prstGeom>
        </p:spPr>
      </p:pic>
      <p:pic>
        <p:nvPicPr>
          <p:cNvPr id="5" name="Grafik 4"/>
          <p:cNvPicPr>
            <a:picLocks noChangeAspect="1"/>
          </p:cNvPicPr>
          <p:nvPr/>
        </p:nvPicPr>
        <p:blipFill>
          <a:blip r:embed="rId8"/>
          <a:stretch>
            <a:fillRect/>
          </a:stretch>
        </p:blipFill>
        <p:spPr>
          <a:xfrm>
            <a:off x="767098" y="5724406"/>
            <a:ext cx="786452" cy="646232"/>
          </a:xfrm>
          <a:prstGeom prst="rect">
            <a:avLst/>
          </a:prstGeom>
        </p:spPr>
      </p:pic>
    </p:spTree>
    <p:extLst>
      <p:ext uri="{BB962C8B-B14F-4D97-AF65-F5344CB8AC3E}">
        <p14:creationId xmlns:p14="http://schemas.microsoft.com/office/powerpoint/2010/main" val="428951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C3BCC1A-7E64-46AB-9C75-16A57D45EF4E}"/>
              </a:ext>
            </a:extLst>
          </p:cNvPr>
          <p:cNvSpPr txBox="1"/>
          <p:nvPr/>
        </p:nvSpPr>
        <p:spPr>
          <a:xfrm>
            <a:off x="899592" y="692696"/>
            <a:ext cx="4536504" cy="923330"/>
          </a:xfrm>
          <a:prstGeom prst="rect">
            <a:avLst/>
          </a:prstGeom>
          <a:noFill/>
        </p:spPr>
        <p:txBody>
          <a:bodyPr wrap="square" rtlCol="0">
            <a:spAutoFit/>
          </a:bodyPr>
          <a:lstStyle/>
          <a:p>
            <a:r>
              <a:rPr lang="de-DE" dirty="0"/>
              <a:t>Übersicht</a:t>
            </a:r>
          </a:p>
          <a:p>
            <a:endParaRPr lang="de-DE" dirty="0"/>
          </a:p>
          <a:p>
            <a:endParaRPr lang="de-DE" dirty="0"/>
          </a:p>
        </p:txBody>
      </p:sp>
      <p:pic>
        <p:nvPicPr>
          <p:cNvPr id="5" name="Grafik 4">
            <a:extLst>
              <a:ext uri="{FF2B5EF4-FFF2-40B4-BE49-F238E27FC236}">
                <a16:creationId xmlns:a16="http://schemas.microsoft.com/office/drawing/2014/main" id="{442B682B-A03F-444F-BA5D-E13793521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15" y="1616026"/>
            <a:ext cx="7659169" cy="2562583"/>
          </a:xfrm>
          <a:prstGeom prst="rect">
            <a:avLst/>
          </a:prstGeom>
        </p:spPr>
      </p:pic>
    </p:spTree>
    <p:extLst>
      <p:ext uri="{BB962C8B-B14F-4D97-AF65-F5344CB8AC3E}">
        <p14:creationId xmlns:p14="http://schemas.microsoft.com/office/powerpoint/2010/main" val="66487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110A923-0EB8-403C-BFFC-BB1755AF7449}"/>
              </a:ext>
            </a:extLst>
          </p:cNvPr>
          <p:cNvSpPr>
            <a:spLocks noGrp="1"/>
          </p:cNvSpPr>
          <p:nvPr>
            <p:ph idx="1"/>
          </p:nvPr>
        </p:nvSpPr>
        <p:spPr>
          <a:xfrm>
            <a:off x="251520" y="1481138"/>
            <a:ext cx="8784976" cy="4525962"/>
          </a:xfrm>
        </p:spPr>
        <p:txBody>
          <a:bodyPr/>
          <a:lstStyle/>
          <a:p>
            <a:pPr marL="0" indent="0" defTabSz="525779">
              <a:spcBef>
                <a:spcPts val="3700"/>
              </a:spcBef>
              <a:buSzTx/>
              <a:buNone/>
              <a:defRPr sz="2880" b="1"/>
            </a:pPr>
            <a:r>
              <a:rPr lang="de-DE" sz="1800" dirty="0"/>
              <a:t>Grundsätze des Sportprofils</a:t>
            </a:r>
          </a:p>
          <a:p>
            <a:pPr marL="536170" lvl="1" indent="-399010" defTabSz="525779">
              <a:spcBef>
                <a:spcPts val="3700"/>
              </a:spcBef>
              <a:buSzPct val="120000"/>
              <a:defRPr sz="2880"/>
            </a:pPr>
            <a:r>
              <a:rPr lang="de-DE" sz="1800" dirty="0"/>
              <a:t>Das Sportprofil erweitert die Bewegungszeit der Schüler*innen mit allen bekannten, positiven Begleiterscheinungen! </a:t>
            </a:r>
          </a:p>
          <a:p>
            <a:pPr marL="536170" lvl="1" indent="-399010" defTabSz="525779">
              <a:spcBef>
                <a:spcPts val="3700"/>
              </a:spcBef>
              <a:buSzPct val="120000"/>
              <a:defRPr sz="2880"/>
            </a:pPr>
            <a:r>
              <a:rPr lang="de-DE" sz="1800" dirty="0"/>
              <a:t>Dementsprechend steht das Sich-Bewegen im Mittelpunkt des Profilunterrichts. Neben dem sportartspezifischen motorischen und dem damit verknüpften sozialen Lernen soll den Schüler*innen auch ermöglicht werden, den eigenen Körper als Mittel zur Interaktion mit der Umwelt zu erfahren.  </a:t>
            </a:r>
          </a:p>
          <a:p>
            <a:pPr marL="536170" lvl="1" indent="-399010" defTabSz="525779">
              <a:spcBef>
                <a:spcPts val="3700"/>
              </a:spcBef>
              <a:buSzPct val="120000"/>
              <a:defRPr sz="2880"/>
            </a:pPr>
            <a:r>
              <a:rPr lang="de-DE" sz="1800" dirty="0"/>
              <a:t>Ergänzt wird der Bewegungsunterricht durch handlungsorientierten theoretischen Unterricht aus den Bereichen Gesundheit und Ernährung (</a:t>
            </a:r>
            <a:r>
              <a:rPr lang="de-DE" sz="1800" dirty="0" err="1"/>
              <a:t>Jg</a:t>
            </a:r>
            <a:r>
              <a:rPr lang="de-DE" sz="1800" dirty="0"/>
              <a:t> 8) und Sportbiologie (</a:t>
            </a:r>
            <a:r>
              <a:rPr lang="de-DE" sz="1800" dirty="0" err="1"/>
              <a:t>Jg</a:t>
            </a:r>
            <a:r>
              <a:rPr lang="de-DE" sz="1800" dirty="0"/>
              <a:t> 9) sowie durch ein Semester „Projektunterricht“, das gemeinsam mit dem Kurs entwickelt werden soll (</a:t>
            </a:r>
            <a:r>
              <a:rPr lang="de-DE" sz="1800" dirty="0" err="1"/>
              <a:t>Jg</a:t>
            </a:r>
            <a:r>
              <a:rPr lang="de-DE" sz="1800" dirty="0"/>
              <a:t> 10)</a:t>
            </a:r>
          </a:p>
          <a:p>
            <a:endParaRPr lang="de-DE" dirty="0"/>
          </a:p>
        </p:txBody>
      </p:sp>
      <p:sp>
        <p:nvSpPr>
          <p:cNvPr id="3" name="Titel 2">
            <a:extLst>
              <a:ext uri="{FF2B5EF4-FFF2-40B4-BE49-F238E27FC236}">
                <a16:creationId xmlns:a16="http://schemas.microsoft.com/office/drawing/2014/main" id="{E452A8FB-89B1-4830-8AA8-894938C8F46C}"/>
              </a:ext>
            </a:extLst>
          </p:cNvPr>
          <p:cNvSpPr>
            <a:spLocks noGrp="1"/>
          </p:cNvSpPr>
          <p:nvPr>
            <p:ph type="title"/>
          </p:nvPr>
        </p:nvSpPr>
        <p:spPr/>
        <p:txBody>
          <a:bodyPr>
            <a:normAutofit fontScale="90000"/>
          </a:bodyPr>
          <a:lstStyle/>
          <a:p>
            <a:r>
              <a:rPr lang="de-DE" dirty="0"/>
              <a:t>Sportprofil</a:t>
            </a:r>
            <a:br>
              <a:rPr lang="de-DE" dirty="0"/>
            </a:br>
            <a:r>
              <a:rPr lang="de-DE" sz="3100" dirty="0"/>
              <a:t>Bewegung, Körpererfahrung, Gesundheit</a:t>
            </a:r>
            <a:endParaRPr lang="de-DE" dirty="0"/>
          </a:p>
        </p:txBody>
      </p:sp>
    </p:spTree>
    <p:extLst>
      <p:ext uri="{BB962C8B-B14F-4D97-AF65-F5344CB8AC3E}">
        <p14:creationId xmlns:p14="http://schemas.microsoft.com/office/powerpoint/2010/main" val="294865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G_4942.jpeg" descr="IMG_4942.jpeg">
            <a:extLst>
              <a:ext uri="{FF2B5EF4-FFF2-40B4-BE49-F238E27FC236}">
                <a16:creationId xmlns:a16="http://schemas.microsoft.com/office/drawing/2014/main" id="{EEB5694B-44D2-4AA4-896F-6A44C1B350DD}"/>
              </a:ext>
            </a:extLst>
          </p:cNvPr>
          <p:cNvPicPr>
            <a:picLocks noChangeAspect="1"/>
          </p:cNvPicPr>
          <p:nvPr/>
        </p:nvPicPr>
        <p:blipFill>
          <a:blip r:embed="rId2">
            <a:extLst/>
          </a:blip>
          <a:stretch>
            <a:fillRect/>
          </a:stretch>
        </p:blipFill>
        <p:spPr>
          <a:xfrm>
            <a:off x="666852" y="1340768"/>
            <a:ext cx="8452848" cy="4536504"/>
          </a:xfrm>
          <a:prstGeom prst="rect">
            <a:avLst/>
          </a:prstGeom>
          <a:ln w="12700">
            <a:miter lim="400000"/>
          </a:ln>
        </p:spPr>
      </p:pic>
      <p:sp>
        <p:nvSpPr>
          <p:cNvPr id="3" name="Textfeld 2">
            <a:extLst>
              <a:ext uri="{FF2B5EF4-FFF2-40B4-BE49-F238E27FC236}">
                <a16:creationId xmlns:a16="http://schemas.microsoft.com/office/drawing/2014/main" id="{3D113A1F-D7CE-446E-B27E-0142FDF6C2EB}"/>
              </a:ext>
            </a:extLst>
          </p:cNvPr>
          <p:cNvSpPr txBox="1"/>
          <p:nvPr/>
        </p:nvSpPr>
        <p:spPr>
          <a:xfrm>
            <a:off x="666852" y="332656"/>
            <a:ext cx="8081612" cy="461665"/>
          </a:xfrm>
          <a:prstGeom prst="rect">
            <a:avLst/>
          </a:prstGeom>
          <a:noFill/>
        </p:spPr>
        <p:txBody>
          <a:bodyPr wrap="square" rtlCol="0">
            <a:spAutoFit/>
          </a:bodyPr>
          <a:lstStyle/>
          <a:p>
            <a:r>
              <a:rPr lang="de-DE" sz="2400" dirty="0"/>
              <a:t>Übersicht der Kurshalbjahre</a:t>
            </a:r>
          </a:p>
        </p:txBody>
      </p:sp>
    </p:spTree>
    <p:extLst>
      <p:ext uri="{BB962C8B-B14F-4D97-AF65-F5344CB8AC3E}">
        <p14:creationId xmlns:p14="http://schemas.microsoft.com/office/powerpoint/2010/main" val="26145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BFD025-41A3-499F-AF20-B6E24E299EE6}"/>
              </a:ext>
            </a:extLst>
          </p:cNvPr>
          <p:cNvSpPr>
            <a:spLocks noGrp="1"/>
          </p:cNvSpPr>
          <p:nvPr>
            <p:ph type="title"/>
          </p:nvPr>
        </p:nvSpPr>
        <p:spPr/>
        <p:txBody>
          <a:bodyPr/>
          <a:lstStyle/>
          <a:p>
            <a:r>
              <a:rPr lang="de-DE" dirty="0"/>
              <a:t>Sprachliches Profil -Italienisch</a:t>
            </a:r>
          </a:p>
        </p:txBody>
      </p:sp>
      <p:sp>
        <p:nvSpPr>
          <p:cNvPr id="3" name="Rechteck 2">
            <a:extLst>
              <a:ext uri="{FF2B5EF4-FFF2-40B4-BE49-F238E27FC236}">
                <a16:creationId xmlns:a16="http://schemas.microsoft.com/office/drawing/2014/main" id="{3DB8DFAB-1ABB-4CA7-BA46-249A04B8348B}"/>
              </a:ext>
            </a:extLst>
          </p:cNvPr>
          <p:cNvSpPr/>
          <p:nvPr/>
        </p:nvSpPr>
        <p:spPr>
          <a:xfrm>
            <a:off x="457200" y="1582341"/>
            <a:ext cx="8075240" cy="2862322"/>
          </a:xfrm>
          <a:prstGeom prst="rect">
            <a:avLst/>
          </a:prstGeom>
        </p:spPr>
        <p:txBody>
          <a:bodyPr wrap="square">
            <a:spAutoFit/>
          </a:bodyPr>
          <a:lstStyle/>
          <a:p>
            <a:pPr marL="285750" indent="-285750">
              <a:buFontTx/>
              <a:buChar char="-"/>
            </a:pPr>
            <a:r>
              <a:rPr lang="de-DE" dirty="0">
                <a:solidFill>
                  <a:srgbClr val="1A1A1A"/>
                </a:solidFill>
                <a:latin typeface="Open Sans"/>
              </a:rPr>
              <a:t>vollwertige </a:t>
            </a:r>
            <a:r>
              <a:rPr lang="de-DE" b="1" dirty="0">
                <a:solidFill>
                  <a:srgbClr val="1A1A1A"/>
                </a:solidFill>
                <a:latin typeface="Open Sans"/>
              </a:rPr>
              <a:t>3. Fremdsprache </a:t>
            </a:r>
            <a:r>
              <a:rPr lang="de-DE" dirty="0">
                <a:solidFill>
                  <a:srgbClr val="1A1A1A"/>
                </a:solidFill>
                <a:latin typeface="Open Sans"/>
              </a:rPr>
              <a:t>mit 4 Wochenstunden, Note kann als </a:t>
            </a:r>
            <a:r>
              <a:rPr lang="de-DE" b="1" dirty="0">
                <a:solidFill>
                  <a:srgbClr val="1A1A1A"/>
                </a:solidFill>
                <a:latin typeface="Open Sans"/>
              </a:rPr>
              <a:t>Ausgleich für ein Hauptfach </a:t>
            </a:r>
            <a:r>
              <a:rPr lang="de-DE" dirty="0">
                <a:solidFill>
                  <a:srgbClr val="1A1A1A"/>
                </a:solidFill>
                <a:latin typeface="Open Sans"/>
              </a:rPr>
              <a:t>genutzt werden  </a:t>
            </a:r>
          </a:p>
          <a:p>
            <a:pPr marL="285750" indent="-285750">
              <a:buFontTx/>
              <a:buChar char="-"/>
            </a:pPr>
            <a:r>
              <a:rPr lang="de-DE" dirty="0">
                <a:solidFill>
                  <a:srgbClr val="1A1A1A"/>
                </a:solidFill>
                <a:latin typeface="Open Sans"/>
              </a:rPr>
              <a:t>Arbeit in </a:t>
            </a:r>
            <a:r>
              <a:rPr lang="de-DE" b="1" dirty="0">
                <a:solidFill>
                  <a:srgbClr val="1A1A1A"/>
                </a:solidFill>
                <a:latin typeface="Open Sans"/>
              </a:rPr>
              <a:t>kleinen Gruppen </a:t>
            </a:r>
            <a:r>
              <a:rPr lang="de-DE" dirty="0">
                <a:solidFill>
                  <a:srgbClr val="1A1A1A"/>
                </a:solidFill>
                <a:latin typeface="Open Sans"/>
              </a:rPr>
              <a:t>ermöglicht individuelle Betreuung </a:t>
            </a:r>
          </a:p>
          <a:p>
            <a:pPr marL="285750" indent="-285750">
              <a:buFontTx/>
              <a:buChar char="-"/>
            </a:pPr>
            <a:r>
              <a:rPr lang="de-DE" dirty="0">
                <a:solidFill>
                  <a:srgbClr val="1A1A1A"/>
                </a:solidFill>
                <a:latin typeface="Open Sans"/>
              </a:rPr>
              <a:t>Fokus auf Sprache und Landeskunde </a:t>
            </a:r>
          </a:p>
          <a:p>
            <a:pPr marL="285750" indent="-285750">
              <a:buFontTx/>
              <a:buChar char="-"/>
            </a:pPr>
            <a:r>
              <a:rPr lang="de-DE" dirty="0">
                <a:solidFill>
                  <a:srgbClr val="1A1A1A"/>
                </a:solidFill>
                <a:latin typeface="Open Sans"/>
              </a:rPr>
              <a:t>Am Ende des 3. Lernjahres (Klasse 10) wird das </a:t>
            </a:r>
            <a:r>
              <a:rPr lang="de-DE" b="1" dirty="0">
                <a:solidFill>
                  <a:srgbClr val="1A1A1A"/>
                </a:solidFill>
                <a:latin typeface="Open Sans"/>
              </a:rPr>
              <a:t>Sprachniveau A2/B1 </a:t>
            </a:r>
            <a:r>
              <a:rPr lang="de-DE" dirty="0">
                <a:solidFill>
                  <a:srgbClr val="1A1A1A"/>
                </a:solidFill>
                <a:latin typeface="Open Sans"/>
              </a:rPr>
              <a:t>erreicht </a:t>
            </a:r>
          </a:p>
          <a:p>
            <a:pPr marL="285750" indent="-285750">
              <a:buFontTx/>
              <a:buChar char="-"/>
            </a:pPr>
            <a:r>
              <a:rPr lang="de-DE" dirty="0">
                <a:solidFill>
                  <a:srgbClr val="1A1A1A"/>
                </a:solidFill>
                <a:latin typeface="Open Sans"/>
              </a:rPr>
              <a:t>Italienisch kann optional </a:t>
            </a:r>
            <a:r>
              <a:rPr lang="de-DE" b="1" dirty="0">
                <a:solidFill>
                  <a:srgbClr val="1A1A1A"/>
                </a:solidFill>
                <a:latin typeface="Open Sans"/>
              </a:rPr>
              <a:t>ab Klasse 11 bis zum Abitur als Grundkurs </a:t>
            </a:r>
            <a:r>
              <a:rPr lang="de-DE" dirty="0">
                <a:solidFill>
                  <a:srgbClr val="1A1A1A"/>
                </a:solidFill>
                <a:latin typeface="Open Sans"/>
              </a:rPr>
              <a:t>fortgeführt werden, der eine andere Fremdsprache ersetzen kann </a:t>
            </a:r>
          </a:p>
          <a:p>
            <a:pPr marL="285750" indent="-285750">
              <a:buFontTx/>
              <a:buChar char="-"/>
            </a:pPr>
            <a:r>
              <a:rPr lang="de-DE" b="1" dirty="0">
                <a:solidFill>
                  <a:srgbClr val="1A1A1A"/>
                </a:solidFill>
                <a:latin typeface="Open Sans"/>
              </a:rPr>
              <a:t>Herausstellungsmerkmal</a:t>
            </a:r>
            <a:r>
              <a:rPr lang="de-DE" dirty="0">
                <a:solidFill>
                  <a:srgbClr val="1A1A1A"/>
                </a:solidFill>
                <a:latin typeface="Open Sans"/>
              </a:rPr>
              <a:t> für spätere Bewerbungen </a:t>
            </a:r>
          </a:p>
          <a:p>
            <a:pPr marL="285750" indent="-285750">
              <a:buFontTx/>
              <a:buChar char="-"/>
            </a:pPr>
            <a:r>
              <a:rPr lang="de-DE" b="1" dirty="0">
                <a:solidFill>
                  <a:srgbClr val="1A1A1A"/>
                </a:solidFill>
                <a:latin typeface="Open Sans"/>
              </a:rPr>
              <a:t>Austausch in Klasse 10</a:t>
            </a:r>
            <a:endParaRPr lang="de-DE" b="1" dirty="0"/>
          </a:p>
        </p:txBody>
      </p:sp>
      <p:sp>
        <p:nvSpPr>
          <p:cNvPr id="4" name="AutoShape 2" descr="https://emag-herzberg.de/iserv/fs/preview/mail/lydia.zappe@emag-herzberg.de/SU5CT1gvKkJhbGQgZXJsZWRpZ2Vu/%3Cb8c7705f7fe0b252c7020e376fb1a72e@emag-herzberg.de%3E/5/Tag%205%20san%20Luca%203.jpg">
            <a:extLst>
              <a:ext uri="{FF2B5EF4-FFF2-40B4-BE49-F238E27FC236}">
                <a16:creationId xmlns:a16="http://schemas.microsoft.com/office/drawing/2014/main" id="{B442549B-3CD1-49B6-B326-909F275EC8F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https://emag-herzberg.de/iserv/fs/file/mail/lydia.zappe@emag-herzberg.de/SU5CT1gvKkJhbGQgZXJsZWRpZ2Vu/%3Cb8c7705f7fe0b252c7020e376fb1a72e@emag-herzberg.de%3E/5/Tag%205%20san%20Luca%203.jpg">
            <a:extLst>
              <a:ext uri="{FF2B5EF4-FFF2-40B4-BE49-F238E27FC236}">
                <a16:creationId xmlns:a16="http://schemas.microsoft.com/office/drawing/2014/main" id="{E09F2944-1B87-4BD9-83B3-4F441DB512B8}"/>
              </a:ext>
            </a:extLst>
          </p:cNvPr>
          <p:cNvSpPr>
            <a:spLocks noChangeAspect="1" noChangeArrowheads="1"/>
          </p:cNvSpPr>
          <p:nvPr/>
        </p:nvSpPr>
        <p:spPr bwMode="auto">
          <a:xfrm>
            <a:off x="4572000" y="3429000"/>
            <a:ext cx="304800" cy="2160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a:extLst>
              <a:ext uri="{FF2B5EF4-FFF2-40B4-BE49-F238E27FC236}">
                <a16:creationId xmlns:a16="http://schemas.microsoft.com/office/drawing/2014/main" id="{F382CA96-C2C1-4FD3-87F9-DC34F223393F}"/>
              </a:ext>
            </a:extLst>
          </p:cNvPr>
          <p:cNvPicPr>
            <a:picLocks noChangeAspect="1"/>
          </p:cNvPicPr>
          <p:nvPr/>
        </p:nvPicPr>
        <p:blipFill>
          <a:blip r:embed="rId2"/>
          <a:stretch>
            <a:fillRect/>
          </a:stretch>
        </p:blipFill>
        <p:spPr>
          <a:xfrm>
            <a:off x="3779912" y="4218740"/>
            <a:ext cx="3924000" cy="2362274"/>
          </a:xfrm>
          <a:prstGeom prst="rect">
            <a:avLst/>
          </a:prstGeom>
        </p:spPr>
      </p:pic>
    </p:spTree>
    <p:extLst>
      <p:ext uri="{BB962C8B-B14F-4D97-AF65-F5344CB8AC3E}">
        <p14:creationId xmlns:p14="http://schemas.microsoft.com/office/powerpoint/2010/main" val="1681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613E43E-35C8-481F-8DDC-28E2F10DD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88640"/>
            <a:ext cx="3363838" cy="4485117"/>
          </a:xfrm>
          <a:prstGeom prst="rect">
            <a:avLst/>
          </a:prstGeom>
        </p:spPr>
      </p:pic>
      <p:pic>
        <p:nvPicPr>
          <p:cNvPr id="7" name="Grafik 6">
            <a:extLst>
              <a:ext uri="{FF2B5EF4-FFF2-40B4-BE49-F238E27FC236}">
                <a16:creationId xmlns:a16="http://schemas.microsoft.com/office/drawing/2014/main" id="{47D452DC-4FE6-4CC7-B769-25561F5C2C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4221088"/>
            <a:ext cx="4480498" cy="2520280"/>
          </a:xfrm>
          <a:prstGeom prst="rect">
            <a:avLst/>
          </a:prstGeom>
        </p:spPr>
      </p:pic>
      <p:pic>
        <p:nvPicPr>
          <p:cNvPr id="9" name="Grafik 8">
            <a:extLst>
              <a:ext uri="{FF2B5EF4-FFF2-40B4-BE49-F238E27FC236}">
                <a16:creationId xmlns:a16="http://schemas.microsoft.com/office/drawing/2014/main" id="{4B29AF48-5EB7-438A-A119-66284C7B8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0662">
            <a:off x="4243558" y="717092"/>
            <a:ext cx="4649007" cy="3486755"/>
          </a:xfrm>
          <a:prstGeom prst="rect">
            <a:avLst/>
          </a:prstGeom>
        </p:spPr>
      </p:pic>
      <p:pic>
        <p:nvPicPr>
          <p:cNvPr id="11" name="Grafik 10">
            <a:extLst>
              <a:ext uri="{FF2B5EF4-FFF2-40B4-BE49-F238E27FC236}">
                <a16:creationId xmlns:a16="http://schemas.microsoft.com/office/drawing/2014/main" id="{F808B523-3CA2-448B-AAFA-47FF5C4BC6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4185281"/>
            <a:ext cx="3549067" cy="1998653"/>
          </a:xfrm>
          <a:prstGeom prst="rect">
            <a:avLst/>
          </a:prstGeom>
        </p:spPr>
      </p:pic>
    </p:spTree>
    <p:extLst>
      <p:ext uri="{BB962C8B-B14F-4D97-AF65-F5344CB8AC3E}">
        <p14:creationId xmlns:p14="http://schemas.microsoft.com/office/powerpoint/2010/main" val="88599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C3FB839-8129-479C-99DF-6096059F5F02}"/>
              </a:ext>
            </a:extLst>
          </p:cNvPr>
          <p:cNvSpPr>
            <a:spLocks noGrp="1"/>
          </p:cNvSpPr>
          <p:nvPr>
            <p:ph idx="1"/>
          </p:nvPr>
        </p:nvSpPr>
        <p:spPr/>
        <p:txBody>
          <a:bodyPr/>
          <a:lstStyle/>
          <a:p>
            <a:pPr marL="109537" indent="0">
              <a:buNone/>
            </a:pPr>
            <a:r>
              <a:rPr lang="de-DE" sz="1800" dirty="0"/>
              <a:t>Unser Angebot ist für die Schülerinnen und Schüler, die sich über unsere Musik-Arbeitsgemeinschaften profilieren wollen. Gemeint sind unser sinfonisches Blasorchester Unisono und das Streichorchester Sinfonietta. </a:t>
            </a:r>
          </a:p>
          <a:p>
            <a:pPr marL="109537" indent="0">
              <a:buNone/>
            </a:pPr>
            <a:endParaRPr lang="de-DE" sz="1800" dirty="0"/>
          </a:p>
          <a:p>
            <a:pPr marL="109537" indent="0">
              <a:buNone/>
            </a:pPr>
            <a:r>
              <a:rPr lang="de-DE" sz="1800" dirty="0"/>
              <a:t>Mit der konsequenten Teilnahme an… </a:t>
            </a:r>
          </a:p>
          <a:p>
            <a:pPr>
              <a:buFontTx/>
              <a:buChar char="-"/>
            </a:pPr>
            <a:r>
              <a:rPr lang="de-DE" sz="1800" dirty="0"/>
              <a:t>der entsprechenden Arbeitsgemeinschaft, die jeweils montags in der     </a:t>
            </a:r>
          </a:p>
          <a:p>
            <a:pPr marL="109537" indent="0">
              <a:buNone/>
            </a:pPr>
            <a:r>
              <a:rPr lang="de-DE" sz="1800" dirty="0"/>
              <a:t>    7. und 8. Stunde stattfindet, </a:t>
            </a:r>
          </a:p>
          <a:p>
            <a:pPr marL="109537" indent="0">
              <a:buNone/>
            </a:pPr>
            <a:r>
              <a:rPr lang="de-DE" sz="1800" dirty="0"/>
              <a:t>- der Probenfahrt vor dem Weihnachtskonzert, </a:t>
            </a:r>
          </a:p>
          <a:p>
            <a:pPr>
              <a:buFontTx/>
              <a:buChar char="-"/>
            </a:pPr>
            <a:r>
              <a:rPr lang="de-DE" sz="1800" dirty="0"/>
              <a:t>den Schulkonzerten und anderen Auftritten (evtl. auch in kleinerer   </a:t>
            </a:r>
          </a:p>
          <a:p>
            <a:pPr marL="109537" indent="0">
              <a:buNone/>
            </a:pPr>
            <a:r>
              <a:rPr lang="de-DE" sz="1800"/>
              <a:t>    Ensemble-Besetzung</a:t>
            </a:r>
            <a:r>
              <a:rPr lang="de-DE" sz="1800" dirty="0"/>
              <a:t>) </a:t>
            </a:r>
          </a:p>
          <a:p>
            <a:pPr marL="109537" indent="0">
              <a:buNone/>
            </a:pPr>
            <a:endParaRPr lang="de-DE" sz="1800" dirty="0"/>
          </a:p>
          <a:p>
            <a:pPr marL="109537" indent="0">
              <a:buNone/>
            </a:pPr>
            <a:r>
              <a:rPr lang="de-DE" sz="1800" dirty="0"/>
              <a:t>… und dem Anleiten einer Probe/Stimmprobe (ab dem 10. Jahrgang) kann die Belegungsverpflichtung absolviert werden.</a:t>
            </a:r>
          </a:p>
        </p:txBody>
      </p:sp>
      <p:sp>
        <p:nvSpPr>
          <p:cNvPr id="3" name="Titel 2">
            <a:extLst>
              <a:ext uri="{FF2B5EF4-FFF2-40B4-BE49-F238E27FC236}">
                <a16:creationId xmlns:a16="http://schemas.microsoft.com/office/drawing/2014/main" id="{A1B2324D-EB4B-4D7C-B38F-29F30F7580BA}"/>
              </a:ext>
            </a:extLst>
          </p:cNvPr>
          <p:cNvSpPr>
            <a:spLocks noGrp="1"/>
          </p:cNvSpPr>
          <p:nvPr>
            <p:ph type="title"/>
          </p:nvPr>
        </p:nvSpPr>
        <p:spPr/>
        <p:txBody>
          <a:bodyPr/>
          <a:lstStyle/>
          <a:p>
            <a:r>
              <a:rPr lang="de-DE" dirty="0"/>
              <a:t>Musisches Profil</a:t>
            </a:r>
          </a:p>
        </p:txBody>
      </p:sp>
    </p:spTree>
    <p:extLst>
      <p:ext uri="{BB962C8B-B14F-4D97-AF65-F5344CB8AC3E}">
        <p14:creationId xmlns:p14="http://schemas.microsoft.com/office/powerpoint/2010/main" val="313715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CDB056E-1486-4F65-8B5D-72D4710E25C0}"/>
              </a:ext>
            </a:extLst>
          </p:cNvPr>
          <p:cNvSpPr>
            <a:spLocks noGrp="1"/>
          </p:cNvSpPr>
          <p:nvPr>
            <p:ph type="title"/>
          </p:nvPr>
        </p:nvSpPr>
        <p:spPr/>
        <p:txBody>
          <a:bodyPr/>
          <a:lstStyle/>
          <a:p>
            <a:r>
              <a:rPr lang="de-DE" dirty="0"/>
              <a:t>Europaprofil</a:t>
            </a:r>
          </a:p>
        </p:txBody>
      </p:sp>
      <p:pic>
        <p:nvPicPr>
          <p:cNvPr id="9" name="Inhaltsplatzhalter 8">
            <a:extLst>
              <a:ext uri="{FF2B5EF4-FFF2-40B4-BE49-F238E27FC236}">
                <a16:creationId xmlns:a16="http://schemas.microsoft.com/office/drawing/2014/main" id="{C23DAD4F-1E5D-4D9B-818A-C9A90B8553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8760"/>
            <a:ext cx="8972321" cy="4176464"/>
          </a:xfrm>
        </p:spPr>
      </p:pic>
    </p:spTree>
    <p:extLst>
      <p:ext uri="{BB962C8B-B14F-4D97-AF65-F5344CB8AC3E}">
        <p14:creationId xmlns:p14="http://schemas.microsoft.com/office/powerpoint/2010/main" val="4083257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Words>
  <Application>Microsoft Office PowerPoint</Application>
  <PresentationFormat>Bildschirmpräsentation (4:3)</PresentationFormat>
  <Paragraphs>73</Paragraphs>
  <Slides>21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21</vt:i4>
      </vt:variant>
    </vt:vector>
  </HeadingPairs>
  <TitlesOfParts>
    <vt:vector size="31" baseType="lpstr">
      <vt:lpstr>Arial</vt:lpstr>
      <vt:lpstr>Calibri</vt:lpstr>
      <vt:lpstr>Lucida Sans Unicode</vt:lpstr>
      <vt:lpstr>Open Sans</vt:lpstr>
      <vt:lpstr>Times New Roman</vt:lpstr>
      <vt:lpstr>Verdana</vt:lpstr>
      <vt:lpstr>Wingdings</vt:lpstr>
      <vt:lpstr>Wingdings 2</vt:lpstr>
      <vt:lpstr>Wingdings 3</vt:lpstr>
      <vt:lpstr>3_Deimos</vt:lpstr>
      <vt:lpstr>  Europaschule Ernst-Moritz-Arndt-Gymnasium Herzberg  </vt:lpstr>
      <vt:lpstr>Stundentafel 2: Jgst. 8 bis 10</vt:lpstr>
      <vt:lpstr>PowerPoint-Präsentation</vt:lpstr>
      <vt:lpstr>Sportprofil Bewegung, Körpererfahrung, Gesundheit</vt:lpstr>
      <vt:lpstr>PowerPoint-Präsentation</vt:lpstr>
      <vt:lpstr>Sprachliches Profil -Italienisch</vt:lpstr>
      <vt:lpstr>PowerPoint-Präsentation</vt:lpstr>
      <vt:lpstr>Musisches Profil</vt:lpstr>
      <vt:lpstr>Europaprofil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Termine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Europaschule Ernst-Moritz-Arndt-Gymnasium Herzberg</dc:title>
  <dc:creator>Britta Kluwe</dc:creator>
  <cp:lastModifiedBy>Lydia Zappe</cp:lastModifiedBy>
  <cp:revision>29</cp:revision>
  <dcterms:created xsi:type="dcterms:W3CDTF">2018-04-06T08:29:29Z</dcterms:created>
  <dcterms:modified xsi:type="dcterms:W3CDTF">2025-05-27T15:38:39Z</dcterms:modified>
</cp:coreProperties>
</file>